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13045" r:id="rId5"/>
    <p:sldId id="276" r:id="rId6"/>
    <p:sldId id="13046" r:id="rId7"/>
    <p:sldId id="304" r:id="rId8"/>
    <p:sldId id="301" r:id="rId9"/>
    <p:sldId id="13047" r:id="rId10"/>
    <p:sldId id="13048" r:id="rId11"/>
    <p:sldId id="13049" r:id="rId12"/>
    <p:sldId id="13050" r:id="rId13"/>
    <p:sldId id="13051" r:id="rId14"/>
    <p:sldId id="13058" r:id="rId15"/>
    <p:sldId id="13059" r:id="rId16"/>
    <p:sldId id="13057" r:id="rId17"/>
    <p:sldId id="13060" r:id="rId18"/>
    <p:sldId id="13061" r:id="rId19"/>
    <p:sldId id="13062" r:id="rId20"/>
    <p:sldId id="13063" r:id="rId21"/>
    <p:sldId id="307" r:id="rId22"/>
    <p:sldId id="13078" r:id="rId23"/>
    <p:sldId id="13071" r:id="rId24"/>
    <p:sldId id="13073" r:id="rId25"/>
    <p:sldId id="13072" r:id="rId26"/>
    <p:sldId id="13070" r:id="rId27"/>
    <p:sldId id="13074" r:id="rId28"/>
    <p:sldId id="13076" r:id="rId29"/>
    <p:sldId id="13077" r:id="rId30"/>
    <p:sldId id="309" r:id="rId31"/>
    <p:sldId id="305" r:id="rId32"/>
    <p:sldId id="13069" r:id="rId33"/>
    <p:sldId id="13064" r:id="rId34"/>
    <p:sldId id="13079" r:id="rId35"/>
    <p:sldId id="13081" r:id="rId36"/>
    <p:sldId id="13080" r:id="rId37"/>
    <p:sldId id="310" r:id="rId38"/>
    <p:sldId id="13067" r:id="rId39"/>
    <p:sldId id="13065" r:id="rId40"/>
    <p:sldId id="13082" r:id="rId41"/>
    <p:sldId id="733" r:id="rId42"/>
    <p:sldId id="27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84505" autoAdjust="0"/>
  </p:normalViewPr>
  <p:slideViewPr>
    <p:cSldViewPr snapToGrid="0">
      <p:cViewPr varScale="1">
        <p:scale>
          <a:sx n="96" d="100"/>
          <a:sy n="96" d="100"/>
        </p:scale>
        <p:origin x="11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3A3D5-A0D7-4EDD-A3CB-4039EA91B90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C4A2A1F-322F-4892-8653-1D6F8D1F7AD9}">
      <dgm:prSet phldrT="[Text]"/>
      <dgm:spPr>
        <a:solidFill>
          <a:schemeClr val="tx2">
            <a:lumMod val="85000"/>
            <a:alpha val="90000"/>
          </a:schemeClr>
        </a:solidFill>
        <a:ln>
          <a:solidFill>
            <a:schemeClr val="tx2">
              <a:lumMod val="75000"/>
            </a:schemeClr>
          </a:solidFill>
        </a:ln>
      </dgm:spPr>
      <dgm:t>
        <a:bodyPr/>
        <a:lstStyle/>
        <a:p>
          <a:r>
            <a:rPr lang="en-US" dirty="0"/>
            <a:t>Google Search</a:t>
          </a:r>
        </a:p>
      </dgm:t>
    </dgm:pt>
    <dgm:pt modelId="{04291B5C-6712-485A-B657-68067A5DB1DC}" type="parTrans" cxnId="{CBB1924B-9217-4E7B-ACFB-1D5EFD49D683}">
      <dgm:prSet/>
      <dgm:spPr/>
      <dgm:t>
        <a:bodyPr/>
        <a:lstStyle/>
        <a:p>
          <a:endParaRPr lang="en-US"/>
        </a:p>
      </dgm:t>
    </dgm:pt>
    <dgm:pt modelId="{C8EEB314-1C87-402B-A797-8D1BA498FC62}" type="sibTrans" cxnId="{CBB1924B-9217-4E7B-ACFB-1D5EFD49D683}">
      <dgm:prSet/>
      <dgm:spPr/>
      <dgm:t>
        <a:bodyPr/>
        <a:lstStyle/>
        <a:p>
          <a:endParaRPr lang="en-US"/>
        </a:p>
      </dgm:t>
    </dgm:pt>
    <dgm:pt modelId="{D0BCF367-9F42-4E10-84F8-5C7D116830D8}">
      <dgm:prSet phldrT="[Text]"/>
      <dgm:spPr>
        <a:solidFill>
          <a:schemeClr val="tx2">
            <a:lumMod val="85000"/>
            <a:alpha val="90000"/>
          </a:schemeClr>
        </a:solidFill>
        <a:ln>
          <a:solidFill>
            <a:schemeClr val="tx2">
              <a:lumMod val="75000"/>
            </a:schemeClr>
          </a:solidFill>
        </a:ln>
      </dgm:spPr>
      <dgm:t>
        <a:bodyPr/>
        <a:lstStyle/>
        <a:p>
          <a:r>
            <a:rPr lang="en-US" dirty="0"/>
            <a:t>Q&amp;A</a:t>
          </a:r>
        </a:p>
      </dgm:t>
    </dgm:pt>
    <dgm:pt modelId="{CA283F9B-0B8D-44B8-A3C1-1C6599190DD2}" type="parTrans" cxnId="{A2394AAA-673F-45BA-BB4E-F73478DB5531}">
      <dgm:prSet/>
      <dgm:spPr/>
      <dgm:t>
        <a:bodyPr/>
        <a:lstStyle/>
        <a:p>
          <a:endParaRPr lang="en-US"/>
        </a:p>
      </dgm:t>
    </dgm:pt>
    <dgm:pt modelId="{A76F2558-F682-483B-A93B-16D934FBD53A}" type="sibTrans" cxnId="{A2394AAA-673F-45BA-BB4E-F73478DB5531}">
      <dgm:prSet/>
      <dgm:spPr/>
      <dgm:t>
        <a:bodyPr/>
        <a:lstStyle/>
        <a:p>
          <a:endParaRPr lang="en-US"/>
        </a:p>
      </dgm:t>
    </dgm:pt>
    <dgm:pt modelId="{FFE1C650-2924-4859-B93F-A3D7A784D255}">
      <dgm:prSet phldrT="[Text]"/>
      <dgm:spPr>
        <a:solidFill>
          <a:schemeClr val="tx2">
            <a:lumMod val="85000"/>
            <a:alpha val="90000"/>
          </a:schemeClr>
        </a:solidFill>
        <a:ln>
          <a:solidFill>
            <a:schemeClr val="tx2">
              <a:lumMod val="75000"/>
            </a:schemeClr>
          </a:solidFill>
        </a:ln>
      </dgm:spPr>
      <dgm:t>
        <a:bodyPr/>
        <a:lstStyle/>
        <a:p>
          <a:r>
            <a:rPr lang="en-US" dirty="0"/>
            <a:t>Gmail</a:t>
          </a:r>
        </a:p>
      </dgm:t>
    </dgm:pt>
    <dgm:pt modelId="{D0FE39E6-73B3-41FD-978C-80AB116BDDCA}" type="parTrans" cxnId="{6278051B-F3EE-4736-8522-89E83FBF8A26}">
      <dgm:prSet/>
      <dgm:spPr/>
      <dgm:t>
        <a:bodyPr/>
        <a:lstStyle/>
        <a:p>
          <a:endParaRPr lang="en-US"/>
        </a:p>
      </dgm:t>
    </dgm:pt>
    <dgm:pt modelId="{92A74815-D3D3-488F-ACC7-6B23B0BA3E0E}" type="sibTrans" cxnId="{6278051B-F3EE-4736-8522-89E83FBF8A26}">
      <dgm:prSet/>
      <dgm:spPr/>
      <dgm:t>
        <a:bodyPr/>
        <a:lstStyle/>
        <a:p>
          <a:endParaRPr lang="en-US"/>
        </a:p>
      </dgm:t>
    </dgm:pt>
    <dgm:pt modelId="{AE75D1C1-8218-40BA-B667-1F4D093514AD}">
      <dgm:prSet phldrT="[Text]"/>
      <dgm:spPr>
        <a:solidFill>
          <a:schemeClr val="tx2">
            <a:lumMod val="85000"/>
            <a:alpha val="90000"/>
          </a:schemeClr>
        </a:solidFill>
        <a:ln>
          <a:solidFill>
            <a:schemeClr val="tx2">
              <a:lumMod val="75000"/>
            </a:schemeClr>
          </a:solidFill>
        </a:ln>
      </dgm:spPr>
      <dgm:t>
        <a:bodyPr/>
        <a:lstStyle/>
        <a:p>
          <a:r>
            <a:rPr lang="en-US" dirty="0"/>
            <a:t>Google Calendar</a:t>
          </a:r>
        </a:p>
      </dgm:t>
    </dgm:pt>
    <dgm:pt modelId="{E3D3111B-F21A-41D0-A3B8-03DCBDB09261}" type="parTrans" cxnId="{D4B87ACF-4622-4F91-9A6A-CE4D90693091}">
      <dgm:prSet/>
      <dgm:spPr/>
      <dgm:t>
        <a:bodyPr/>
        <a:lstStyle/>
        <a:p>
          <a:endParaRPr lang="en-US"/>
        </a:p>
      </dgm:t>
    </dgm:pt>
    <dgm:pt modelId="{4B97A272-7623-4824-9FB2-368933235206}" type="sibTrans" cxnId="{D4B87ACF-4622-4F91-9A6A-CE4D90693091}">
      <dgm:prSet/>
      <dgm:spPr/>
      <dgm:t>
        <a:bodyPr/>
        <a:lstStyle/>
        <a:p>
          <a:endParaRPr lang="en-US"/>
        </a:p>
      </dgm:t>
    </dgm:pt>
    <dgm:pt modelId="{8C25046E-6A01-49E7-9459-8E8BFD83E1F6}">
      <dgm:prSet phldrT="[Text]"/>
      <dgm:spPr>
        <a:solidFill>
          <a:schemeClr val="tx2">
            <a:lumMod val="85000"/>
            <a:alpha val="90000"/>
          </a:schemeClr>
        </a:solidFill>
        <a:ln>
          <a:solidFill>
            <a:schemeClr val="tx2">
              <a:lumMod val="75000"/>
            </a:schemeClr>
          </a:solidFill>
        </a:ln>
      </dgm:spPr>
      <dgm:t>
        <a:bodyPr/>
        <a:lstStyle/>
        <a:p>
          <a:r>
            <a:rPr lang="en-US" dirty="0" err="1"/>
            <a:t>GQueues</a:t>
          </a:r>
          <a:endParaRPr lang="en-US" dirty="0"/>
        </a:p>
      </dgm:t>
    </dgm:pt>
    <dgm:pt modelId="{C3F8D6C6-6AE3-417F-BE0B-8A5A531C01AA}" type="parTrans" cxnId="{14D70C9D-4331-4345-B66C-C0AA7BE76D62}">
      <dgm:prSet/>
      <dgm:spPr/>
    </dgm:pt>
    <dgm:pt modelId="{D81E91C6-0C62-498B-9DFD-3CC4BA31384A}" type="sibTrans" cxnId="{14D70C9D-4331-4345-B66C-C0AA7BE76D62}">
      <dgm:prSet/>
      <dgm:spPr/>
    </dgm:pt>
    <dgm:pt modelId="{4B110747-83CA-475B-B266-212EE854159D}" type="pres">
      <dgm:prSet presAssocID="{48F3A3D5-A0D7-4EDD-A3CB-4039EA91B901}" presName="Name0" presStyleCnt="0">
        <dgm:presLayoutVars>
          <dgm:chMax val="11"/>
          <dgm:chPref val="11"/>
          <dgm:dir/>
          <dgm:resizeHandles/>
        </dgm:presLayoutVars>
      </dgm:prSet>
      <dgm:spPr/>
    </dgm:pt>
    <dgm:pt modelId="{2C6299E3-2C7D-4CD1-8B1E-4FDDD1320838}" type="pres">
      <dgm:prSet presAssocID="{D0BCF367-9F42-4E10-84F8-5C7D116830D8}" presName="Accent5" presStyleCnt="0"/>
      <dgm:spPr/>
    </dgm:pt>
    <dgm:pt modelId="{F2B62E85-7F78-4740-BF7A-E8A4709788CA}" type="pres">
      <dgm:prSet presAssocID="{D0BCF367-9F42-4E10-84F8-5C7D116830D8}" presName="Accent" presStyleLbl="node1" presStyleIdx="0" presStyleCnt="5"/>
      <dgm:spPr>
        <a:solidFill>
          <a:srgbClr val="672E8F"/>
        </a:solidFill>
        <a:ln>
          <a:solidFill>
            <a:srgbClr val="672E8F"/>
          </a:solidFill>
        </a:ln>
      </dgm:spPr>
    </dgm:pt>
    <dgm:pt modelId="{79795355-E621-4CC1-8748-908E2BF6AE75}" type="pres">
      <dgm:prSet presAssocID="{D0BCF367-9F42-4E10-84F8-5C7D116830D8}" presName="ParentBackground5" presStyleCnt="0"/>
      <dgm:spPr/>
    </dgm:pt>
    <dgm:pt modelId="{1CD26B84-BC34-41D4-80F1-547BC29AA3B0}" type="pres">
      <dgm:prSet presAssocID="{D0BCF367-9F42-4E10-84F8-5C7D116830D8}" presName="ParentBackground" presStyleLbl="fgAcc1" presStyleIdx="0" presStyleCnt="5"/>
      <dgm:spPr/>
    </dgm:pt>
    <dgm:pt modelId="{E11CE71E-EBDA-4156-9AA6-27CAC26A73AA}" type="pres">
      <dgm:prSet presAssocID="{D0BCF367-9F42-4E10-84F8-5C7D116830D8}" presName="Parent5" presStyleLbl="revTx" presStyleIdx="0" presStyleCnt="0">
        <dgm:presLayoutVars>
          <dgm:chMax val="1"/>
          <dgm:chPref val="1"/>
          <dgm:bulletEnabled val="1"/>
        </dgm:presLayoutVars>
      </dgm:prSet>
      <dgm:spPr/>
    </dgm:pt>
    <dgm:pt modelId="{BD3B5BF9-A8E4-41F2-A672-CCF0DCCFE50B}" type="pres">
      <dgm:prSet presAssocID="{8C25046E-6A01-49E7-9459-8E8BFD83E1F6}" presName="Accent4" presStyleCnt="0"/>
      <dgm:spPr/>
    </dgm:pt>
    <dgm:pt modelId="{47F986BE-0353-4B75-BE5D-8567C76876A2}" type="pres">
      <dgm:prSet presAssocID="{8C25046E-6A01-49E7-9459-8E8BFD83E1F6}" presName="Accent" presStyleLbl="node1" presStyleIdx="1" presStyleCnt="5"/>
      <dgm:spPr/>
    </dgm:pt>
    <dgm:pt modelId="{912BC072-EB3E-42AA-AEBE-461A79B6DDEF}" type="pres">
      <dgm:prSet presAssocID="{8C25046E-6A01-49E7-9459-8E8BFD83E1F6}" presName="ParentBackground4" presStyleCnt="0"/>
      <dgm:spPr/>
    </dgm:pt>
    <dgm:pt modelId="{C72C2263-3DCA-4E5A-B2F9-4EF3376715B0}" type="pres">
      <dgm:prSet presAssocID="{8C25046E-6A01-49E7-9459-8E8BFD83E1F6}" presName="ParentBackground" presStyleLbl="fgAcc1" presStyleIdx="1" presStyleCnt="5"/>
      <dgm:spPr/>
    </dgm:pt>
    <dgm:pt modelId="{1921F89B-3CD5-4119-A082-E6AD64563D79}" type="pres">
      <dgm:prSet presAssocID="{8C25046E-6A01-49E7-9459-8E8BFD83E1F6}" presName="Parent4" presStyleLbl="revTx" presStyleIdx="0" presStyleCnt="0">
        <dgm:presLayoutVars>
          <dgm:chMax val="1"/>
          <dgm:chPref val="1"/>
          <dgm:bulletEnabled val="1"/>
        </dgm:presLayoutVars>
      </dgm:prSet>
      <dgm:spPr/>
    </dgm:pt>
    <dgm:pt modelId="{73A8F7A3-FD02-487A-983D-E890954D34F3}" type="pres">
      <dgm:prSet presAssocID="{AE75D1C1-8218-40BA-B667-1F4D093514AD}" presName="Accent3" presStyleCnt="0"/>
      <dgm:spPr/>
    </dgm:pt>
    <dgm:pt modelId="{4A3ED85D-DAA9-4B52-8CE2-39AB865E1467}" type="pres">
      <dgm:prSet presAssocID="{AE75D1C1-8218-40BA-B667-1F4D093514AD}" presName="Accent" presStyleLbl="node1" presStyleIdx="2" presStyleCnt="5"/>
      <dgm:spPr>
        <a:solidFill>
          <a:srgbClr val="672E8F"/>
        </a:solidFill>
        <a:ln>
          <a:solidFill>
            <a:srgbClr val="672E8F"/>
          </a:solidFill>
        </a:ln>
      </dgm:spPr>
    </dgm:pt>
    <dgm:pt modelId="{61D4188D-FF7F-4AD8-8CDC-90B2AB494248}" type="pres">
      <dgm:prSet presAssocID="{AE75D1C1-8218-40BA-B667-1F4D093514AD}" presName="ParentBackground3" presStyleCnt="0"/>
      <dgm:spPr/>
    </dgm:pt>
    <dgm:pt modelId="{31D3F8A1-DFD7-403D-A6E1-F4C0273D115D}" type="pres">
      <dgm:prSet presAssocID="{AE75D1C1-8218-40BA-B667-1F4D093514AD}" presName="ParentBackground" presStyleLbl="fgAcc1" presStyleIdx="2" presStyleCnt="5"/>
      <dgm:spPr/>
    </dgm:pt>
    <dgm:pt modelId="{09CE6ED2-B881-4691-A3F3-AFDB6568DE96}" type="pres">
      <dgm:prSet presAssocID="{AE75D1C1-8218-40BA-B667-1F4D093514AD}" presName="Parent3" presStyleLbl="revTx" presStyleIdx="0" presStyleCnt="0">
        <dgm:presLayoutVars>
          <dgm:chMax val="1"/>
          <dgm:chPref val="1"/>
          <dgm:bulletEnabled val="1"/>
        </dgm:presLayoutVars>
      </dgm:prSet>
      <dgm:spPr/>
    </dgm:pt>
    <dgm:pt modelId="{5E63E4BB-4A67-476B-94F5-49D69FFF65F6}" type="pres">
      <dgm:prSet presAssocID="{FFE1C650-2924-4859-B93F-A3D7A784D255}" presName="Accent2" presStyleCnt="0"/>
      <dgm:spPr/>
    </dgm:pt>
    <dgm:pt modelId="{44D5D7FC-385F-4D70-975A-6E4B7E0B2EC4}" type="pres">
      <dgm:prSet presAssocID="{FFE1C650-2924-4859-B93F-A3D7A784D255}" presName="Accent" presStyleLbl="node1" presStyleIdx="3" presStyleCnt="5"/>
      <dgm:spPr>
        <a:solidFill>
          <a:srgbClr val="7F8081"/>
        </a:solidFill>
        <a:ln>
          <a:solidFill>
            <a:srgbClr val="7F8081"/>
          </a:solidFill>
        </a:ln>
      </dgm:spPr>
    </dgm:pt>
    <dgm:pt modelId="{FA8723BD-EC60-43C0-9E60-0A101484B6A1}" type="pres">
      <dgm:prSet presAssocID="{FFE1C650-2924-4859-B93F-A3D7A784D255}" presName="ParentBackground2" presStyleCnt="0"/>
      <dgm:spPr/>
    </dgm:pt>
    <dgm:pt modelId="{463FBD9C-6964-46A4-8676-F23DA87A27E3}" type="pres">
      <dgm:prSet presAssocID="{FFE1C650-2924-4859-B93F-A3D7A784D255}" presName="ParentBackground" presStyleLbl="fgAcc1" presStyleIdx="3" presStyleCnt="5"/>
      <dgm:spPr/>
    </dgm:pt>
    <dgm:pt modelId="{25EB5CDC-826D-4DDF-B2AD-28ABB471F77E}" type="pres">
      <dgm:prSet presAssocID="{FFE1C650-2924-4859-B93F-A3D7A784D255}" presName="Parent2" presStyleLbl="revTx" presStyleIdx="0" presStyleCnt="0">
        <dgm:presLayoutVars>
          <dgm:chMax val="1"/>
          <dgm:chPref val="1"/>
          <dgm:bulletEnabled val="1"/>
        </dgm:presLayoutVars>
      </dgm:prSet>
      <dgm:spPr/>
    </dgm:pt>
    <dgm:pt modelId="{7625D543-E5A9-4F04-BC13-84416B0F56DD}" type="pres">
      <dgm:prSet presAssocID="{DC4A2A1F-322F-4892-8653-1D6F8D1F7AD9}" presName="Accent1" presStyleCnt="0"/>
      <dgm:spPr/>
    </dgm:pt>
    <dgm:pt modelId="{450F600A-8A65-4886-A452-0BEDF834335D}" type="pres">
      <dgm:prSet presAssocID="{DC4A2A1F-322F-4892-8653-1D6F8D1F7AD9}" presName="Accent" presStyleLbl="node1" presStyleIdx="4" presStyleCnt="5"/>
      <dgm:spPr>
        <a:solidFill>
          <a:srgbClr val="42AEAF"/>
        </a:solidFill>
        <a:ln>
          <a:solidFill>
            <a:srgbClr val="42AEAF"/>
          </a:solidFill>
        </a:ln>
      </dgm:spPr>
    </dgm:pt>
    <dgm:pt modelId="{CDA859BA-CF54-4BA5-A74F-DCA8E447D156}" type="pres">
      <dgm:prSet presAssocID="{DC4A2A1F-322F-4892-8653-1D6F8D1F7AD9}" presName="ParentBackground1" presStyleCnt="0"/>
      <dgm:spPr/>
    </dgm:pt>
    <dgm:pt modelId="{95CE94CA-C598-4063-A25C-9C58B14581FB}" type="pres">
      <dgm:prSet presAssocID="{DC4A2A1F-322F-4892-8653-1D6F8D1F7AD9}" presName="ParentBackground" presStyleLbl="fgAcc1" presStyleIdx="4" presStyleCnt="5"/>
      <dgm:spPr/>
    </dgm:pt>
    <dgm:pt modelId="{F8D29820-0DD1-4C98-B6D9-DD7683CFE779}" type="pres">
      <dgm:prSet presAssocID="{DC4A2A1F-322F-4892-8653-1D6F8D1F7AD9}" presName="Parent1" presStyleLbl="revTx" presStyleIdx="0" presStyleCnt="0">
        <dgm:presLayoutVars>
          <dgm:chMax val="1"/>
          <dgm:chPref val="1"/>
          <dgm:bulletEnabled val="1"/>
        </dgm:presLayoutVars>
      </dgm:prSet>
      <dgm:spPr/>
    </dgm:pt>
  </dgm:ptLst>
  <dgm:cxnLst>
    <dgm:cxn modelId="{45667600-5F37-449D-B5B5-585FFCB91CCC}" type="presOf" srcId="{FFE1C650-2924-4859-B93F-A3D7A784D255}" destId="{25EB5CDC-826D-4DDF-B2AD-28ABB471F77E}" srcOrd="1" destOrd="0" presId="urn:microsoft.com/office/officeart/2011/layout/CircleProcess"/>
    <dgm:cxn modelId="{25ACD71A-9373-494A-AE4C-794BC31D7238}" type="presOf" srcId="{DC4A2A1F-322F-4892-8653-1D6F8D1F7AD9}" destId="{95CE94CA-C598-4063-A25C-9C58B14581FB}" srcOrd="0" destOrd="0" presId="urn:microsoft.com/office/officeart/2011/layout/CircleProcess"/>
    <dgm:cxn modelId="{6278051B-F3EE-4736-8522-89E83FBF8A26}" srcId="{48F3A3D5-A0D7-4EDD-A3CB-4039EA91B901}" destId="{FFE1C650-2924-4859-B93F-A3D7A784D255}" srcOrd="1" destOrd="0" parTransId="{D0FE39E6-73B3-41FD-978C-80AB116BDDCA}" sibTransId="{92A74815-D3D3-488F-ACC7-6B23B0BA3E0E}"/>
    <dgm:cxn modelId="{7CF3AF1F-6DF3-469E-983F-3E8EBBD41C72}" type="presOf" srcId="{48F3A3D5-A0D7-4EDD-A3CB-4039EA91B901}" destId="{4B110747-83CA-475B-B266-212EE854159D}" srcOrd="0" destOrd="0" presId="urn:microsoft.com/office/officeart/2011/layout/CircleProcess"/>
    <dgm:cxn modelId="{8CAD9A34-BE9A-43E3-B5B8-0C058AE3AEB3}" type="presOf" srcId="{DC4A2A1F-322F-4892-8653-1D6F8D1F7AD9}" destId="{F8D29820-0DD1-4C98-B6D9-DD7683CFE779}" srcOrd="1" destOrd="0" presId="urn:microsoft.com/office/officeart/2011/layout/CircleProcess"/>
    <dgm:cxn modelId="{A7C43A3E-F5D6-47AA-AF39-1A9309DA586B}" type="presOf" srcId="{D0BCF367-9F42-4E10-84F8-5C7D116830D8}" destId="{1CD26B84-BC34-41D4-80F1-547BC29AA3B0}" srcOrd="0" destOrd="0" presId="urn:microsoft.com/office/officeart/2011/layout/CircleProcess"/>
    <dgm:cxn modelId="{E44CEE42-C713-44BD-AD70-A9416E608C11}" type="presOf" srcId="{D0BCF367-9F42-4E10-84F8-5C7D116830D8}" destId="{E11CE71E-EBDA-4156-9AA6-27CAC26A73AA}" srcOrd="1" destOrd="0" presId="urn:microsoft.com/office/officeart/2011/layout/CircleProcess"/>
    <dgm:cxn modelId="{CBB1924B-9217-4E7B-ACFB-1D5EFD49D683}" srcId="{48F3A3D5-A0D7-4EDD-A3CB-4039EA91B901}" destId="{DC4A2A1F-322F-4892-8653-1D6F8D1F7AD9}" srcOrd="0" destOrd="0" parTransId="{04291B5C-6712-485A-B657-68067A5DB1DC}" sibTransId="{C8EEB314-1C87-402B-A797-8D1BA498FC62}"/>
    <dgm:cxn modelId="{AB29F14F-C9B8-44F7-8185-3C5D87CC8808}" type="presOf" srcId="{8C25046E-6A01-49E7-9459-8E8BFD83E1F6}" destId="{1921F89B-3CD5-4119-A082-E6AD64563D79}" srcOrd="1" destOrd="0" presId="urn:microsoft.com/office/officeart/2011/layout/CircleProcess"/>
    <dgm:cxn modelId="{F4D5EC54-5C70-4838-9B86-AB802187D72B}" type="presOf" srcId="{AE75D1C1-8218-40BA-B667-1F4D093514AD}" destId="{31D3F8A1-DFD7-403D-A6E1-F4C0273D115D}" srcOrd="0" destOrd="0" presId="urn:microsoft.com/office/officeart/2011/layout/CircleProcess"/>
    <dgm:cxn modelId="{B2BE9B7F-9304-4F20-A1EA-2C425854D9EF}" type="presOf" srcId="{AE75D1C1-8218-40BA-B667-1F4D093514AD}" destId="{09CE6ED2-B881-4691-A3F3-AFDB6568DE96}" srcOrd="1" destOrd="0" presId="urn:microsoft.com/office/officeart/2011/layout/CircleProcess"/>
    <dgm:cxn modelId="{14D70C9D-4331-4345-B66C-C0AA7BE76D62}" srcId="{48F3A3D5-A0D7-4EDD-A3CB-4039EA91B901}" destId="{8C25046E-6A01-49E7-9459-8E8BFD83E1F6}" srcOrd="3" destOrd="0" parTransId="{C3F8D6C6-6AE3-417F-BE0B-8A5A531C01AA}" sibTransId="{D81E91C6-0C62-498B-9DFD-3CC4BA31384A}"/>
    <dgm:cxn modelId="{A2394AAA-673F-45BA-BB4E-F73478DB5531}" srcId="{48F3A3D5-A0D7-4EDD-A3CB-4039EA91B901}" destId="{D0BCF367-9F42-4E10-84F8-5C7D116830D8}" srcOrd="4" destOrd="0" parTransId="{CA283F9B-0B8D-44B8-A3C1-1C6599190DD2}" sibTransId="{A76F2558-F682-483B-A93B-16D934FBD53A}"/>
    <dgm:cxn modelId="{21DCDABA-C6DF-44E5-BBA8-9134A2B92D36}" type="presOf" srcId="{8C25046E-6A01-49E7-9459-8E8BFD83E1F6}" destId="{C72C2263-3DCA-4E5A-B2F9-4EF3376715B0}" srcOrd="0" destOrd="0" presId="urn:microsoft.com/office/officeart/2011/layout/CircleProcess"/>
    <dgm:cxn modelId="{D4B87ACF-4622-4F91-9A6A-CE4D90693091}" srcId="{48F3A3D5-A0D7-4EDD-A3CB-4039EA91B901}" destId="{AE75D1C1-8218-40BA-B667-1F4D093514AD}" srcOrd="2" destOrd="0" parTransId="{E3D3111B-F21A-41D0-A3B8-03DCBDB09261}" sibTransId="{4B97A272-7623-4824-9FB2-368933235206}"/>
    <dgm:cxn modelId="{66147BF1-C6E9-4C63-8FBF-F12A8C477D8D}" type="presOf" srcId="{FFE1C650-2924-4859-B93F-A3D7A784D255}" destId="{463FBD9C-6964-46A4-8676-F23DA87A27E3}" srcOrd="0" destOrd="0" presId="urn:microsoft.com/office/officeart/2011/layout/CircleProcess"/>
    <dgm:cxn modelId="{DDC441A2-3228-4806-8BEE-96D7DA413BA2}" type="presParOf" srcId="{4B110747-83CA-475B-B266-212EE854159D}" destId="{2C6299E3-2C7D-4CD1-8B1E-4FDDD1320838}" srcOrd="0" destOrd="0" presId="urn:microsoft.com/office/officeart/2011/layout/CircleProcess"/>
    <dgm:cxn modelId="{FDE87BE6-1783-436A-B76F-3F606767ED11}" type="presParOf" srcId="{2C6299E3-2C7D-4CD1-8B1E-4FDDD1320838}" destId="{F2B62E85-7F78-4740-BF7A-E8A4709788CA}" srcOrd="0" destOrd="0" presId="urn:microsoft.com/office/officeart/2011/layout/CircleProcess"/>
    <dgm:cxn modelId="{DC0EEAA6-A126-4A8E-B3F7-86635AEFC517}" type="presParOf" srcId="{4B110747-83CA-475B-B266-212EE854159D}" destId="{79795355-E621-4CC1-8748-908E2BF6AE75}" srcOrd="1" destOrd="0" presId="urn:microsoft.com/office/officeart/2011/layout/CircleProcess"/>
    <dgm:cxn modelId="{4BBE2140-0722-46A8-876D-77851984A649}" type="presParOf" srcId="{79795355-E621-4CC1-8748-908E2BF6AE75}" destId="{1CD26B84-BC34-41D4-80F1-547BC29AA3B0}" srcOrd="0" destOrd="0" presId="urn:microsoft.com/office/officeart/2011/layout/CircleProcess"/>
    <dgm:cxn modelId="{9BB596AB-71C8-4942-81FA-8EB4AF3EF907}" type="presParOf" srcId="{4B110747-83CA-475B-B266-212EE854159D}" destId="{E11CE71E-EBDA-4156-9AA6-27CAC26A73AA}" srcOrd="2" destOrd="0" presId="urn:microsoft.com/office/officeart/2011/layout/CircleProcess"/>
    <dgm:cxn modelId="{07357F6A-0650-4CCB-ABF8-5EFADA4CB585}" type="presParOf" srcId="{4B110747-83CA-475B-B266-212EE854159D}" destId="{BD3B5BF9-A8E4-41F2-A672-CCF0DCCFE50B}" srcOrd="3" destOrd="0" presId="urn:microsoft.com/office/officeart/2011/layout/CircleProcess"/>
    <dgm:cxn modelId="{2ED1E445-21CB-447A-B1AB-642CA64A83DA}" type="presParOf" srcId="{BD3B5BF9-A8E4-41F2-A672-CCF0DCCFE50B}" destId="{47F986BE-0353-4B75-BE5D-8567C76876A2}" srcOrd="0" destOrd="0" presId="urn:microsoft.com/office/officeart/2011/layout/CircleProcess"/>
    <dgm:cxn modelId="{F11AFBAE-81EB-440F-ABE8-948D8626D1A2}" type="presParOf" srcId="{4B110747-83CA-475B-B266-212EE854159D}" destId="{912BC072-EB3E-42AA-AEBE-461A79B6DDEF}" srcOrd="4" destOrd="0" presId="urn:microsoft.com/office/officeart/2011/layout/CircleProcess"/>
    <dgm:cxn modelId="{D54CFAF0-A595-4507-84B5-1CD3E96C7B01}" type="presParOf" srcId="{912BC072-EB3E-42AA-AEBE-461A79B6DDEF}" destId="{C72C2263-3DCA-4E5A-B2F9-4EF3376715B0}" srcOrd="0" destOrd="0" presId="urn:microsoft.com/office/officeart/2011/layout/CircleProcess"/>
    <dgm:cxn modelId="{38933F76-2B01-4496-AD90-2A422998283E}" type="presParOf" srcId="{4B110747-83CA-475B-B266-212EE854159D}" destId="{1921F89B-3CD5-4119-A082-E6AD64563D79}" srcOrd="5" destOrd="0" presId="urn:microsoft.com/office/officeart/2011/layout/CircleProcess"/>
    <dgm:cxn modelId="{55D4FF02-1978-4F61-B410-F416E3983D3D}" type="presParOf" srcId="{4B110747-83CA-475B-B266-212EE854159D}" destId="{73A8F7A3-FD02-487A-983D-E890954D34F3}" srcOrd="6" destOrd="0" presId="urn:microsoft.com/office/officeart/2011/layout/CircleProcess"/>
    <dgm:cxn modelId="{3C8C9954-46CD-4A1A-8618-B400D3709A01}" type="presParOf" srcId="{73A8F7A3-FD02-487A-983D-E890954D34F3}" destId="{4A3ED85D-DAA9-4B52-8CE2-39AB865E1467}" srcOrd="0" destOrd="0" presId="urn:microsoft.com/office/officeart/2011/layout/CircleProcess"/>
    <dgm:cxn modelId="{84F683BB-A73D-4259-B4F3-7D924764418A}" type="presParOf" srcId="{4B110747-83CA-475B-B266-212EE854159D}" destId="{61D4188D-FF7F-4AD8-8CDC-90B2AB494248}" srcOrd="7" destOrd="0" presId="urn:microsoft.com/office/officeart/2011/layout/CircleProcess"/>
    <dgm:cxn modelId="{49A63A67-84AF-4F8F-AB8F-E8138EAAA9A8}" type="presParOf" srcId="{61D4188D-FF7F-4AD8-8CDC-90B2AB494248}" destId="{31D3F8A1-DFD7-403D-A6E1-F4C0273D115D}" srcOrd="0" destOrd="0" presId="urn:microsoft.com/office/officeart/2011/layout/CircleProcess"/>
    <dgm:cxn modelId="{F4370D9F-29B5-455F-901F-97A99B6F1C0B}" type="presParOf" srcId="{4B110747-83CA-475B-B266-212EE854159D}" destId="{09CE6ED2-B881-4691-A3F3-AFDB6568DE96}" srcOrd="8" destOrd="0" presId="urn:microsoft.com/office/officeart/2011/layout/CircleProcess"/>
    <dgm:cxn modelId="{20339238-DD72-4F89-BE20-1E2689335EB2}" type="presParOf" srcId="{4B110747-83CA-475B-B266-212EE854159D}" destId="{5E63E4BB-4A67-476B-94F5-49D69FFF65F6}" srcOrd="9" destOrd="0" presId="urn:microsoft.com/office/officeart/2011/layout/CircleProcess"/>
    <dgm:cxn modelId="{FAD656F9-774A-486B-9BA6-5DDD67E400DA}" type="presParOf" srcId="{5E63E4BB-4A67-476B-94F5-49D69FFF65F6}" destId="{44D5D7FC-385F-4D70-975A-6E4B7E0B2EC4}" srcOrd="0" destOrd="0" presId="urn:microsoft.com/office/officeart/2011/layout/CircleProcess"/>
    <dgm:cxn modelId="{5E266093-F0AC-4A5F-B616-BE3EDAB67084}" type="presParOf" srcId="{4B110747-83CA-475B-B266-212EE854159D}" destId="{FA8723BD-EC60-43C0-9E60-0A101484B6A1}" srcOrd="10" destOrd="0" presId="urn:microsoft.com/office/officeart/2011/layout/CircleProcess"/>
    <dgm:cxn modelId="{FB942DE3-6DB4-4579-900C-EA9EB44EC1DF}" type="presParOf" srcId="{FA8723BD-EC60-43C0-9E60-0A101484B6A1}" destId="{463FBD9C-6964-46A4-8676-F23DA87A27E3}" srcOrd="0" destOrd="0" presId="urn:microsoft.com/office/officeart/2011/layout/CircleProcess"/>
    <dgm:cxn modelId="{97722AC4-EDA7-475A-84A7-BCE42E26DFB4}" type="presParOf" srcId="{4B110747-83CA-475B-B266-212EE854159D}" destId="{25EB5CDC-826D-4DDF-B2AD-28ABB471F77E}" srcOrd="11" destOrd="0" presId="urn:microsoft.com/office/officeart/2011/layout/CircleProcess"/>
    <dgm:cxn modelId="{43EA28E1-F0AB-482D-98CC-E3DEF3AE863C}" type="presParOf" srcId="{4B110747-83CA-475B-B266-212EE854159D}" destId="{7625D543-E5A9-4F04-BC13-84416B0F56DD}" srcOrd="12" destOrd="0" presId="urn:microsoft.com/office/officeart/2011/layout/CircleProcess"/>
    <dgm:cxn modelId="{F20C5175-EA08-4C4C-847C-C46E7A080D28}" type="presParOf" srcId="{7625D543-E5A9-4F04-BC13-84416B0F56DD}" destId="{450F600A-8A65-4886-A452-0BEDF834335D}" srcOrd="0" destOrd="0" presId="urn:microsoft.com/office/officeart/2011/layout/CircleProcess"/>
    <dgm:cxn modelId="{CB71CB83-67EC-4C02-8658-18BA977EB242}" type="presParOf" srcId="{4B110747-83CA-475B-B266-212EE854159D}" destId="{CDA859BA-CF54-4BA5-A74F-DCA8E447D156}" srcOrd="13" destOrd="0" presId="urn:microsoft.com/office/officeart/2011/layout/CircleProcess"/>
    <dgm:cxn modelId="{33EB05DA-0526-4286-A46C-A7628E63919F}" type="presParOf" srcId="{CDA859BA-CF54-4BA5-A74F-DCA8E447D156}" destId="{95CE94CA-C598-4063-A25C-9C58B14581FB}" srcOrd="0" destOrd="0" presId="urn:microsoft.com/office/officeart/2011/layout/CircleProcess"/>
    <dgm:cxn modelId="{39A7BEA5-2B24-45F0-A6E0-EB90474457CF}" type="presParOf" srcId="{4B110747-83CA-475B-B266-212EE854159D}" destId="{F8D29820-0DD1-4C98-B6D9-DD7683CFE779}"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62E85-7F78-4740-BF7A-E8A4709788CA}">
      <dsp:nvSpPr>
        <dsp:cNvPr id="0" name=""/>
        <dsp:cNvSpPr/>
      </dsp:nvSpPr>
      <dsp:spPr>
        <a:xfrm>
          <a:off x="9737413" y="1599202"/>
          <a:ext cx="2220288" cy="2220651"/>
        </a:xfrm>
        <a:prstGeom prst="ellipse">
          <a:avLst/>
        </a:prstGeom>
        <a:solidFill>
          <a:srgbClr val="672E8F"/>
        </a:solidFill>
        <a:ln w="12700" cap="flat" cmpd="sng" algn="ctr">
          <a:solidFill>
            <a:srgbClr val="672E8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26B84-BC34-41D4-80F1-547BC29AA3B0}">
      <dsp:nvSpPr>
        <dsp:cNvPr id="0" name=""/>
        <dsp:cNvSpPr/>
      </dsp:nvSpPr>
      <dsp:spPr>
        <a:xfrm>
          <a:off x="9810674" y="1673237"/>
          <a:ext cx="2072584" cy="2072582"/>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Q&amp;A</a:t>
          </a:r>
        </a:p>
      </dsp:txBody>
      <dsp:txXfrm>
        <a:off x="10107264" y="1969376"/>
        <a:ext cx="1480586" cy="1480304"/>
      </dsp:txXfrm>
    </dsp:sp>
    <dsp:sp modelId="{47F986BE-0353-4B75-BE5D-8567C76876A2}">
      <dsp:nvSpPr>
        <dsp:cNvPr id="0" name=""/>
        <dsp:cNvSpPr/>
      </dsp:nvSpPr>
      <dsp:spPr>
        <a:xfrm rot="2700000">
          <a:off x="7441628" y="1599317"/>
          <a:ext cx="2220031" cy="2220031"/>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C2263-3DCA-4E5A-B2F9-4EF3376715B0}">
      <dsp:nvSpPr>
        <dsp:cNvPr id="0" name=""/>
        <dsp:cNvSpPr/>
      </dsp:nvSpPr>
      <dsp:spPr>
        <a:xfrm>
          <a:off x="7517125" y="1673237"/>
          <a:ext cx="2072584" cy="2072582"/>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err="1"/>
            <a:t>GQueues</a:t>
          </a:r>
          <a:endParaRPr lang="en-US" sz="2600" kern="1200" dirty="0"/>
        </a:p>
      </dsp:txBody>
      <dsp:txXfrm>
        <a:off x="7812533" y="1969376"/>
        <a:ext cx="1480586" cy="1480304"/>
      </dsp:txXfrm>
    </dsp:sp>
    <dsp:sp modelId="{4A3ED85D-DAA9-4B52-8CE2-39AB865E1467}">
      <dsp:nvSpPr>
        <dsp:cNvPr id="0" name=""/>
        <dsp:cNvSpPr/>
      </dsp:nvSpPr>
      <dsp:spPr>
        <a:xfrm rot="2700000">
          <a:off x="5148079" y="1599317"/>
          <a:ext cx="2220031" cy="2220031"/>
        </a:xfrm>
        <a:prstGeom prst="teardrop">
          <a:avLst>
            <a:gd name="adj" fmla="val 100000"/>
          </a:avLst>
        </a:prstGeom>
        <a:solidFill>
          <a:srgbClr val="672E8F"/>
        </a:solidFill>
        <a:ln w="12700" cap="flat" cmpd="sng" algn="ctr">
          <a:solidFill>
            <a:srgbClr val="672E8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3F8A1-DFD7-403D-A6E1-F4C0273D115D}">
      <dsp:nvSpPr>
        <dsp:cNvPr id="0" name=""/>
        <dsp:cNvSpPr/>
      </dsp:nvSpPr>
      <dsp:spPr>
        <a:xfrm>
          <a:off x="5222393" y="1673237"/>
          <a:ext cx="2072584" cy="2072582"/>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Google Calendar</a:t>
          </a:r>
        </a:p>
      </dsp:txBody>
      <dsp:txXfrm>
        <a:off x="5517802" y="1969376"/>
        <a:ext cx="1480586" cy="1480304"/>
      </dsp:txXfrm>
    </dsp:sp>
    <dsp:sp modelId="{44D5D7FC-385F-4D70-975A-6E4B7E0B2EC4}">
      <dsp:nvSpPr>
        <dsp:cNvPr id="0" name=""/>
        <dsp:cNvSpPr/>
      </dsp:nvSpPr>
      <dsp:spPr>
        <a:xfrm rot="2700000">
          <a:off x="2853347" y="1599317"/>
          <a:ext cx="2220031" cy="2220031"/>
        </a:xfrm>
        <a:prstGeom prst="teardrop">
          <a:avLst>
            <a:gd name="adj" fmla="val 100000"/>
          </a:avLst>
        </a:prstGeom>
        <a:solidFill>
          <a:srgbClr val="7F8081"/>
        </a:solidFill>
        <a:ln w="12700" cap="flat" cmpd="sng" algn="ctr">
          <a:solidFill>
            <a:srgbClr val="7F80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FBD9C-6964-46A4-8676-F23DA87A27E3}">
      <dsp:nvSpPr>
        <dsp:cNvPr id="0" name=""/>
        <dsp:cNvSpPr/>
      </dsp:nvSpPr>
      <dsp:spPr>
        <a:xfrm>
          <a:off x="2927662" y="1673237"/>
          <a:ext cx="2072584" cy="2072582"/>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Gmail</a:t>
          </a:r>
        </a:p>
      </dsp:txBody>
      <dsp:txXfrm>
        <a:off x="3224252" y="1969376"/>
        <a:ext cx="1480586" cy="1480304"/>
      </dsp:txXfrm>
    </dsp:sp>
    <dsp:sp modelId="{450F600A-8A65-4886-A452-0BEDF834335D}">
      <dsp:nvSpPr>
        <dsp:cNvPr id="0" name=""/>
        <dsp:cNvSpPr/>
      </dsp:nvSpPr>
      <dsp:spPr>
        <a:xfrm rot="2700000">
          <a:off x="558616" y="1599317"/>
          <a:ext cx="2220031" cy="2220031"/>
        </a:xfrm>
        <a:prstGeom prst="teardrop">
          <a:avLst>
            <a:gd name="adj" fmla="val 100000"/>
          </a:avLst>
        </a:prstGeom>
        <a:solidFill>
          <a:srgbClr val="42AEAF"/>
        </a:solidFill>
        <a:ln w="12700" cap="flat" cmpd="sng" algn="ctr">
          <a:solidFill>
            <a:srgbClr val="42AE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E94CA-C598-4063-A25C-9C58B14581FB}">
      <dsp:nvSpPr>
        <dsp:cNvPr id="0" name=""/>
        <dsp:cNvSpPr/>
      </dsp:nvSpPr>
      <dsp:spPr>
        <a:xfrm>
          <a:off x="632931" y="1673237"/>
          <a:ext cx="2072584" cy="2072582"/>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Google Search</a:t>
          </a:r>
        </a:p>
      </dsp:txBody>
      <dsp:txXfrm>
        <a:off x="929521" y="1969376"/>
        <a:ext cx="1480586" cy="148030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85D62-E7D5-4002-B22B-002E2368D62B}" type="datetimeFigureOut">
              <a:rPr lang="en-US" smtClean="0"/>
              <a:t>12/28/2022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AD8E1-0837-4E32-B972-A870B5BE9C2F}" type="slidenum">
              <a:rPr lang="en-US" smtClean="0"/>
              <a:t>‹#›</a:t>
            </a:fld>
            <a:endParaRPr lang="en-US" dirty="0"/>
          </a:p>
        </p:txBody>
      </p:sp>
    </p:spTree>
    <p:extLst>
      <p:ext uri="{BB962C8B-B14F-4D97-AF65-F5344CB8AC3E}">
        <p14:creationId xmlns:p14="http://schemas.microsoft.com/office/powerpoint/2010/main" val="233242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AD8E1-0837-4E32-B972-A870B5BE9C2F}" type="slidenum">
              <a:rPr lang="en-US" smtClean="0"/>
              <a:t>3</a:t>
            </a:fld>
            <a:endParaRPr lang="en-US"/>
          </a:p>
        </p:txBody>
      </p:sp>
    </p:spTree>
    <p:extLst>
      <p:ext uri="{BB962C8B-B14F-4D97-AF65-F5344CB8AC3E}">
        <p14:creationId xmlns:p14="http://schemas.microsoft.com/office/powerpoint/2010/main" val="123060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Need to know flight times for your local airport?</a:t>
            </a:r>
          </a:p>
          <a:p>
            <a:endParaRPr lang="en-US" dirty="0"/>
          </a:p>
        </p:txBody>
      </p:sp>
      <p:sp>
        <p:nvSpPr>
          <p:cNvPr id="4" name="Slide Number Placeholder 3"/>
          <p:cNvSpPr>
            <a:spLocks noGrp="1"/>
          </p:cNvSpPr>
          <p:nvPr>
            <p:ph type="sldNum" sz="quarter" idx="5"/>
          </p:nvPr>
        </p:nvSpPr>
        <p:spPr/>
        <p:txBody>
          <a:bodyPr/>
          <a:lstStyle/>
          <a:p>
            <a:fld id="{893AD8E1-0837-4E32-B972-A870B5BE9C2F}" type="slidenum">
              <a:rPr lang="en-US" smtClean="0"/>
              <a:t>13</a:t>
            </a:fld>
            <a:endParaRPr lang="en-US" dirty="0"/>
          </a:p>
        </p:txBody>
      </p:sp>
    </p:spTree>
    <p:extLst>
      <p:ext uri="{BB962C8B-B14F-4D97-AF65-F5344CB8AC3E}">
        <p14:creationId xmlns:p14="http://schemas.microsoft.com/office/powerpoint/2010/main" val="403975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AD8E1-0837-4E32-B972-A870B5BE9C2F}" type="slidenum">
              <a:rPr lang="en-US" smtClean="0"/>
              <a:t>19</a:t>
            </a:fld>
            <a:endParaRPr lang="en-US" dirty="0"/>
          </a:p>
        </p:txBody>
      </p:sp>
    </p:spTree>
    <p:extLst>
      <p:ext uri="{BB962C8B-B14F-4D97-AF65-F5344CB8AC3E}">
        <p14:creationId xmlns:p14="http://schemas.microsoft.com/office/powerpoint/2010/main" val="246596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03030"/>
                </a:solidFill>
                <a:effectLst/>
                <a:latin typeface="Georgia Pro" panose="020B0604020202020204" pitchFamily="18" charset="0"/>
              </a:rPr>
              <a:t>Undo Send:</a:t>
            </a:r>
          </a:p>
          <a:p>
            <a:pPr algn="l"/>
            <a:r>
              <a:rPr lang="en-US" b="0" i="0" dirty="0">
                <a:solidFill>
                  <a:srgbClr val="303030"/>
                </a:solidFill>
                <a:effectLst/>
                <a:latin typeface="Georgia Pro" panose="020B0604020202020204" pitchFamily="18" charset="0"/>
              </a:rPr>
              <a:t>Ever hit send and realize you had a mistake in an email? Maybe you had the wrong recipients included on the CC line. In Gmail the Undo sent option allows you to recall messages up to 30 seconds after you send them depending on your settings.</a:t>
            </a:r>
          </a:p>
          <a:p>
            <a:pPr algn="l"/>
            <a:endParaRPr lang="en-US" b="0" i="0" dirty="0">
              <a:solidFill>
                <a:srgbClr val="303030"/>
              </a:solidFill>
              <a:effectLst/>
              <a:latin typeface="Georgia Pro" panose="020B0604020202020204" pitchFamily="18" charset="0"/>
            </a:endParaRPr>
          </a:p>
          <a:p>
            <a:pPr algn="l"/>
            <a:r>
              <a:rPr lang="en-US" b="1" i="0" dirty="0">
                <a:solidFill>
                  <a:srgbClr val="303030"/>
                </a:solidFill>
                <a:effectLst/>
                <a:latin typeface="Georgia Pro" panose="020B0604020202020204" pitchFamily="18" charset="0"/>
              </a:rPr>
              <a:t>Schedule Send:</a:t>
            </a:r>
          </a:p>
          <a:p>
            <a:pPr algn="l"/>
            <a:r>
              <a:rPr lang="en-US" b="0" i="0" dirty="0">
                <a:solidFill>
                  <a:srgbClr val="303030"/>
                </a:solidFill>
                <a:effectLst/>
                <a:latin typeface="Georgia Pro" panose="020B0604020202020204" pitchFamily="18" charset="0"/>
              </a:rPr>
              <a:t>Want to make sure an email is received at a certain time? Maybe you have a colleague in another time zone and you want to be sure they see your email first thing in the morning. To make sure it is not buried in other emails you can schedule it to be sent at a certain time.</a:t>
            </a:r>
          </a:p>
          <a:p>
            <a:pPr algn="l"/>
            <a:endParaRPr lang="en-US" b="0" i="0" dirty="0">
              <a:solidFill>
                <a:srgbClr val="303030"/>
              </a:solidFill>
              <a:effectLst/>
              <a:latin typeface="Georgia Pro" panose="020B0604020202020204" pitchFamily="18" charset="0"/>
            </a:endParaRPr>
          </a:p>
          <a:p>
            <a:pPr algn="l"/>
            <a:r>
              <a:rPr lang="en-US" b="1" i="0" dirty="0">
                <a:solidFill>
                  <a:srgbClr val="303030"/>
                </a:solidFill>
                <a:effectLst/>
                <a:latin typeface="Georgia Pro" panose="020B0604020202020204" pitchFamily="18" charset="0"/>
              </a:rPr>
              <a:t>Confidential Mode:</a:t>
            </a:r>
          </a:p>
          <a:p>
            <a:pPr algn="l"/>
            <a:r>
              <a:rPr lang="en-US" b="0" i="0" dirty="0">
                <a:solidFill>
                  <a:srgbClr val="303030"/>
                </a:solidFill>
                <a:effectLst/>
                <a:latin typeface="Georgia Pro" panose="020B0604020202020204" pitchFamily="18" charset="0"/>
              </a:rPr>
              <a:t>Recipients won’t have the option to forward, copy, print, or download the email. You can set a specific expiration and require a passcode</a:t>
            </a:r>
          </a:p>
          <a:p>
            <a:endParaRPr lang="en-US" dirty="0"/>
          </a:p>
        </p:txBody>
      </p:sp>
      <p:sp>
        <p:nvSpPr>
          <p:cNvPr id="4" name="Slide Number Placeholder 3"/>
          <p:cNvSpPr>
            <a:spLocks noGrp="1"/>
          </p:cNvSpPr>
          <p:nvPr>
            <p:ph type="sldNum" sz="quarter" idx="5"/>
          </p:nvPr>
        </p:nvSpPr>
        <p:spPr/>
        <p:txBody>
          <a:bodyPr/>
          <a:lstStyle/>
          <a:p>
            <a:fld id="{893AD8E1-0837-4E32-B972-A870B5BE9C2F}" type="slidenum">
              <a:rPr lang="en-US" smtClean="0"/>
              <a:t>20</a:t>
            </a:fld>
            <a:endParaRPr lang="en-US" dirty="0"/>
          </a:p>
        </p:txBody>
      </p:sp>
    </p:spTree>
    <p:extLst>
      <p:ext uri="{BB962C8B-B14F-4D97-AF65-F5344CB8AC3E}">
        <p14:creationId xmlns:p14="http://schemas.microsoft.com/office/powerpoint/2010/main" val="343616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965" indent="-227965"/>
            <a:r>
              <a:rPr lang="en-US" dirty="0">
                <a:cs typeface="Arial" panose="020B0604020202020204" pitchFamily="34" charset="0"/>
              </a:rPr>
              <a:t>Do you send a lot of emails with the same basic information? Templates are an easy way to save you time!</a:t>
            </a:r>
          </a:p>
          <a:p>
            <a:endParaRPr lang="en-US" dirty="0"/>
          </a:p>
        </p:txBody>
      </p:sp>
      <p:sp>
        <p:nvSpPr>
          <p:cNvPr id="4" name="Slide Number Placeholder 3"/>
          <p:cNvSpPr>
            <a:spLocks noGrp="1"/>
          </p:cNvSpPr>
          <p:nvPr>
            <p:ph type="sldNum" sz="quarter" idx="5"/>
          </p:nvPr>
        </p:nvSpPr>
        <p:spPr/>
        <p:txBody>
          <a:bodyPr/>
          <a:lstStyle/>
          <a:p>
            <a:fld id="{893AD8E1-0837-4E32-B972-A870B5BE9C2F}" type="slidenum">
              <a:rPr lang="en-US" smtClean="0"/>
              <a:t>21</a:t>
            </a:fld>
            <a:endParaRPr lang="en-US" dirty="0"/>
          </a:p>
        </p:txBody>
      </p:sp>
    </p:spTree>
    <p:extLst>
      <p:ext uri="{BB962C8B-B14F-4D97-AF65-F5344CB8AC3E}">
        <p14:creationId xmlns:p14="http://schemas.microsoft.com/office/powerpoint/2010/main" val="340411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Setup automatic replies during your vacations.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You can restrict this to reply only to those in your Contacts or allow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This can be helpful if you are waiting for an email from someone that will require a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This feature can inform them that you are away and when they can expect a response.</a:t>
            </a:r>
          </a:p>
          <a:p>
            <a:endParaRPr lang="en-US" dirty="0"/>
          </a:p>
        </p:txBody>
      </p:sp>
      <p:sp>
        <p:nvSpPr>
          <p:cNvPr id="4" name="Slide Number Placeholder 3"/>
          <p:cNvSpPr>
            <a:spLocks noGrp="1"/>
          </p:cNvSpPr>
          <p:nvPr>
            <p:ph type="sldNum" sz="quarter" idx="5"/>
          </p:nvPr>
        </p:nvSpPr>
        <p:spPr/>
        <p:txBody>
          <a:bodyPr/>
          <a:lstStyle/>
          <a:p>
            <a:fld id="{893AD8E1-0837-4E32-B972-A870B5BE9C2F}" type="slidenum">
              <a:rPr lang="en-US" smtClean="0"/>
              <a:t>25</a:t>
            </a:fld>
            <a:endParaRPr lang="en-US" dirty="0"/>
          </a:p>
        </p:txBody>
      </p:sp>
    </p:spTree>
    <p:extLst>
      <p:ext uri="{BB962C8B-B14F-4D97-AF65-F5344CB8AC3E}">
        <p14:creationId xmlns:p14="http://schemas.microsoft.com/office/powerpoint/2010/main" val="393503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panose="020B0604020202020204" pitchFamily="34" charset="0"/>
              </a:rPr>
              <a:t>The person you added will get an email asking them to confirm. It may take up to 24 hours for you to see them as a delegate after they confirm.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panose="020B0604020202020204" pitchFamily="34" charset="0"/>
              </a:rPr>
              <a:t>Note: This invite expires after one week.</a:t>
            </a:r>
          </a:p>
        </p:txBody>
      </p:sp>
      <p:sp>
        <p:nvSpPr>
          <p:cNvPr id="4" name="Slide Number Placeholder 3"/>
          <p:cNvSpPr>
            <a:spLocks noGrp="1"/>
          </p:cNvSpPr>
          <p:nvPr>
            <p:ph type="sldNum" sz="quarter" idx="5"/>
          </p:nvPr>
        </p:nvSpPr>
        <p:spPr/>
        <p:txBody>
          <a:bodyPr/>
          <a:lstStyle/>
          <a:p>
            <a:fld id="{893AD8E1-0837-4E32-B972-A870B5BE9C2F}" type="slidenum">
              <a:rPr lang="en-US" smtClean="0"/>
              <a:t>26</a:t>
            </a:fld>
            <a:endParaRPr lang="en-US" dirty="0"/>
          </a:p>
        </p:txBody>
      </p:sp>
    </p:spTree>
    <p:extLst>
      <p:ext uri="{BB962C8B-B14F-4D97-AF65-F5344CB8AC3E}">
        <p14:creationId xmlns:p14="http://schemas.microsoft.com/office/powerpoint/2010/main" val="405917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allow you to:</a:t>
            </a:r>
          </a:p>
          <a:p>
            <a:pPr lvl="1"/>
            <a:r>
              <a:rPr lang="en-US" dirty="0"/>
              <a:t>Invite others</a:t>
            </a:r>
          </a:p>
          <a:p>
            <a:pPr lvl="1"/>
            <a:r>
              <a:rPr lang="en-US" dirty="0"/>
              <a:t>Prioritize work</a:t>
            </a:r>
          </a:p>
          <a:p>
            <a:pPr lvl="1"/>
            <a:r>
              <a:rPr lang="en-US" dirty="0"/>
              <a:t>Delegate tasks</a:t>
            </a:r>
          </a:p>
          <a:p>
            <a:endParaRPr lang="en-US" dirty="0"/>
          </a:p>
        </p:txBody>
      </p:sp>
      <p:sp>
        <p:nvSpPr>
          <p:cNvPr id="4" name="Slide Number Placeholder 3"/>
          <p:cNvSpPr>
            <a:spLocks noGrp="1"/>
          </p:cNvSpPr>
          <p:nvPr>
            <p:ph type="sldNum" sz="quarter" idx="5"/>
          </p:nvPr>
        </p:nvSpPr>
        <p:spPr/>
        <p:txBody>
          <a:bodyPr/>
          <a:lstStyle/>
          <a:p>
            <a:fld id="{893AD8E1-0837-4E32-B972-A870B5BE9C2F}" type="slidenum">
              <a:rPr lang="en-US" smtClean="0"/>
              <a:t>35</a:t>
            </a:fld>
            <a:endParaRPr lang="en-US" dirty="0"/>
          </a:p>
        </p:txBody>
      </p:sp>
    </p:spTree>
    <p:extLst>
      <p:ext uri="{BB962C8B-B14F-4D97-AF65-F5344CB8AC3E}">
        <p14:creationId xmlns:p14="http://schemas.microsoft.com/office/powerpoint/2010/main" val="174116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1668" y="5831699"/>
            <a:ext cx="3608832" cy="469148"/>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381000" y="552449"/>
            <a:ext cx="11430000" cy="1994392"/>
          </a:xfrm>
          <a:prstGeom prst="rect">
            <a:avLst/>
          </a:prstGeom>
        </p:spPr>
        <p:txBody>
          <a:bodyPr wrap="square" lIns="0" tIns="0" rIns="0" bIns="0" anchor="b">
            <a:spAutoFit/>
          </a:bodyPr>
          <a:lstStyle>
            <a:lvl1pPr algn="l">
              <a:defRPr sz="72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381000" y="2743200"/>
            <a:ext cx="11430000" cy="1655763"/>
          </a:xfrm>
          <a:prstGeom prst="rect">
            <a:avLst/>
          </a:prstGeom>
        </p:spPr>
        <p:txBody>
          <a:bodyPr lIns="0" tIns="0" rIns="0" bIns="0"/>
          <a:lstStyle>
            <a:lvl1pPr marL="0" indent="0" algn="l">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876364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effectLst/>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090908805"/>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86959986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1837" y="3005739"/>
            <a:ext cx="6790944" cy="880308"/>
          </a:xfrm>
          <a:prstGeom prst="rect">
            <a:avLst/>
          </a:prstGeom>
        </p:spPr>
      </p:pic>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838200" y="-457200"/>
            <a:ext cx="10515600" cy="395816"/>
          </a:xfrm>
          <a:prstGeom prst="rect">
            <a:avLst/>
          </a:prstGeom>
        </p:spPr>
        <p:txBody>
          <a:bodyPr/>
          <a:lstStyle>
            <a:lvl1pPr algn="ctr">
              <a:defRPr sz="2400"/>
            </a:lvl1pPr>
          </a:lstStyle>
          <a:p>
            <a:r>
              <a:rPr lang="en-US"/>
              <a:t>Click to edit Master title style</a:t>
            </a:r>
            <a:endParaRPr lang="en-US" dirty="0"/>
          </a:p>
        </p:txBody>
      </p:sp>
    </p:spTree>
    <p:extLst>
      <p:ext uri="{BB962C8B-B14F-4D97-AF65-F5344CB8AC3E}">
        <p14:creationId xmlns:p14="http://schemas.microsoft.com/office/powerpoint/2010/main" val="26166443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speaker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87F077-8648-4FF1-9577-6383642FD4CD}"/>
              </a:ext>
            </a:extLst>
          </p:cNvPr>
          <p:cNvSpPr>
            <a:spLocks noGrp="1"/>
          </p:cNvSpPr>
          <p:nvPr>
            <p:ph type="ctrTitle"/>
          </p:nvPr>
        </p:nvSpPr>
        <p:spPr>
          <a:xfrm>
            <a:off x="381000" y="1434608"/>
            <a:ext cx="11430000" cy="1994392"/>
          </a:xfrm>
          <a:prstGeom prst="rect">
            <a:avLst/>
          </a:prstGeom>
        </p:spPr>
        <p:txBody>
          <a:bodyPr wrap="square" lIns="0" tIns="0" rIns="0" bIns="0" anchor="b">
            <a:spAutoFit/>
          </a:bodyPr>
          <a:lstStyle>
            <a:lvl1pPr algn="ctr">
              <a:defRPr sz="7200">
                <a:solidFill>
                  <a:schemeClr val="tx2"/>
                </a:solidFill>
                <a:latin typeface="Arial" panose="020B06040202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60BC32E2-995C-443C-A950-C35D6F475AD3}"/>
              </a:ext>
            </a:extLst>
          </p:cNvPr>
          <p:cNvSpPr>
            <a:spLocks noGrp="1"/>
          </p:cNvSpPr>
          <p:nvPr>
            <p:ph type="subTitle" idx="1"/>
          </p:nvPr>
        </p:nvSpPr>
        <p:spPr>
          <a:xfrm>
            <a:off x="381000" y="3625359"/>
            <a:ext cx="11430000" cy="1655763"/>
          </a:xfrm>
          <a:prstGeom prst="rect">
            <a:avLst/>
          </a:prstGeom>
        </p:spPr>
        <p:txBody>
          <a:bodyPr lIns="0" tIns="0" rIns="0" bIns="0"/>
          <a:lstStyle>
            <a:lvl1pPr marL="0" indent="0" algn="ctr">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9502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73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86034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55741"/>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36715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3573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55741"/>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Content Placeholder 2"/>
          <p:cNvSpPr>
            <a:spLocks noGrp="1"/>
          </p:cNvSpPr>
          <p:nvPr>
            <p:ph idx="10"/>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94414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3810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4008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891715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4008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47265116"/>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9" name="Content Placeholder 9"/>
          <p:cNvSpPr>
            <a:spLocks noGrp="1"/>
          </p:cNvSpPr>
          <p:nvPr>
            <p:ph sz="quarter" idx="13"/>
          </p:nvPr>
        </p:nvSpPr>
        <p:spPr>
          <a:xfrm>
            <a:off x="3810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43053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82296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1036957"/>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1CDB-95CE-458B-A911-027A05894B80}"/>
              </a:ext>
            </a:extLst>
          </p:cNvPr>
          <p:cNvSpPr>
            <a:spLocks noGrp="1"/>
          </p:cNvSpPr>
          <p:nvPr>
            <p:ph type="title"/>
          </p:nvPr>
        </p:nvSpPr>
        <p:spPr>
          <a:xfrm>
            <a:off x="838200" y="-457200"/>
            <a:ext cx="10515600" cy="395816"/>
          </a:xfrm>
          <a:prstGeom prst="rect">
            <a:avLst/>
          </a:prstGeo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427839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p:cNvSpPr txBox="1"/>
          <p:nvPr userDrawn="1"/>
        </p:nvSpPr>
        <p:spPr>
          <a:xfrm>
            <a:off x="5600137" y="6696353"/>
            <a:ext cx="1601400" cy="9239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dirty="0">
                <a:solidFill>
                  <a:srgbClr val="808080"/>
                </a:solidFill>
                <a:latin typeface="Arial" panose="020B0604020202020204" pitchFamily="34" charset="0"/>
              </a:rPr>
              <a:t>Copyright © Dell Inc. All Rights Reserved.</a:t>
            </a:r>
          </a:p>
        </p:txBody>
      </p:sp>
      <p:sp>
        <p:nvSpPr>
          <p:cNvPr id="6" name="TextBox 19"/>
          <p:cNvSpPr txBox="1"/>
          <p:nvPr userDrawn="1"/>
        </p:nvSpPr>
        <p:spPr>
          <a:xfrm>
            <a:off x="5140350" y="6697379"/>
            <a:ext cx="105798"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67"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67" b="0" kern="1200" dirty="0">
              <a:solidFill>
                <a:srgbClr val="808080"/>
              </a:solidFill>
              <a:latin typeface="Arial" panose="020B0604020202020204" pitchFamily="34" charset="0"/>
              <a:ea typeface="+mn-ea"/>
              <a:cs typeface="+mn-cs"/>
            </a:endParaRPr>
          </a:p>
        </p:txBody>
      </p:sp>
      <p:sp>
        <p:nvSpPr>
          <p:cNvPr id="9" name="TextBox 16"/>
          <p:cNvSpPr txBox="1"/>
          <p:nvPr userDrawn="1"/>
        </p:nvSpPr>
        <p:spPr>
          <a:xfrm>
            <a:off x="5276065" y="6697379"/>
            <a:ext cx="153888"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667" kern="1200" dirty="0">
                <a:solidFill>
                  <a:srgbClr val="808080"/>
                </a:solidFill>
                <a:latin typeface="Arial" panose="020B0604020202020204" pitchFamily="34" charset="0"/>
                <a:ea typeface="+mn-ea"/>
                <a:cs typeface="+mn-cs"/>
              </a:rPr>
              <a:t>of Y</a:t>
            </a:r>
          </a:p>
        </p:txBody>
      </p:sp>
    </p:spTree>
    <p:extLst>
      <p:ext uri="{BB962C8B-B14F-4D97-AF65-F5344CB8AC3E}">
        <p14:creationId xmlns:p14="http://schemas.microsoft.com/office/powerpoint/2010/main" val="1256975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orkspace.google.com/individual" TargetMode="Externa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www.gqueues.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AEED2-25DE-4A17-9F3E-053C804BE6E2}"/>
              </a:ext>
            </a:extLst>
          </p:cNvPr>
          <p:cNvSpPr>
            <a:spLocks noGrp="1"/>
          </p:cNvSpPr>
          <p:nvPr>
            <p:ph type="subTitle" idx="1"/>
          </p:nvPr>
        </p:nvSpPr>
        <p:spPr>
          <a:xfrm>
            <a:off x="-646289" y="3997008"/>
            <a:ext cx="11430000" cy="1655763"/>
          </a:xfrm>
        </p:spPr>
        <p:txBody>
          <a:bodyPr/>
          <a:lstStyle/>
          <a:p>
            <a:r>
              <a:rPr lang="en-US" sz="3200" b="1" dirty="0"/>
              <a:t>Google Tips &amp; Tricks (part 1) for Dress for Success</a:t>
            </a:r>
          </a:p>
          <a:p>
            <a:r>
              <a:rPr lang="en-US" dirty="0"/>
              <a:t>Minnesota Chapter – March 2022</a:t>
            </a:r>
          </a:p>
        </p:txBody>
      </p:sp>
      <p:pic>
        <p:nvPicPr>
          <p:cNvPr id="8" name="Picture 7">
            <a:extLst>
              <a:ext uri="{FF2B5EF4-FFF2-40B4-BE49-F238E27FC236}">
                <a16:creationId xmlns:a16="http://schemas.microsoft.com/office/drawing/2014/main" id="{CFC34B4F-F50B-42A2-8DA6-20F880F5D614}"/>
              </a:ext>
            </a:extLst>
          </p:cNvPr>
          <p:cNvPicPr>
            <a:picLocks noChangeAspect="1"/>
          </p:cNvPicPr>
          <p:nvPr/>
        </p:nvPicPr>
        <p:blipFill>
          <a:blip r:embed="rId2"/>
          <a:stretch>
            <a:fillRect/>
          </a:stretch>
        </p:blipFill>
        <p:spPr>
          <a:xfrm>
            <a:off x="0" y="1225729"/>
            <a:ext cx="12192000" cy="2006913"/>
          </a:xfrm>
          <a:prstGeom prst="rect">
            <a:avLst/>
          </a:prstGeom>
        </p:spPr>
      </p:pic>
    </p:spTree>
    <p:extLst>
      <p:ext uri="{BB962C8B-B14F-4D97-AF65-F5344CB8AC3E}">
        <p14:creationId xmlns:p14="http://schemas.microsoft.com/office/powerpoint/2010/main" val="3463313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Get nutritional information</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192959"/>
            <a:ext cx="6641889" cy="4826841"/>
          </a:xfrm>
        </p:spPr>
        <p:txBody>
          <a:bodyPr/>
          <a:lstStyle/>
          <a:p>
            <a:r>
              <a:rPr lang="en-US" sz="2000" dirty="0"/>
              <a:t>You can check calorie content and nutritional information for foods via Google search.</a:t>
            </a:r>
          </a:p>
          <a:p>
            <a:r>
              <a:rPr lang="en-US" sz="2000" dirty="0"/>
              <a:t>You can compare the calories in different foods too.</a:t>
            </a:r>
          </a:p>
          <a:p>
            <a:pPr lvl="1"/>
            <a:r>
              <a:rPr lang="en-US" sz="1800" dirty="0"/>
              <a:t>Try it using this format: calories apple vs orange</a:t>
            </a:r>
          </a:p>
          <a:p>
            <a:r>
              <a:rPr lang="en-US" sz="2000" dirty="0"/>
              <a:t>Search for your favorite foods and see what you find.</a:t>
            </a:r>
          </a:p>
          <a:p>
            <a:pPr>
              <a:lnSpc>
                <a:spcPct val="150000"/>
              </a:lnSpc>
            </a:pPr>
            <a:endParaRPr lang="en-US" sz="1800" dirty="0"/>
          </a:p>
        </p:txBody>
      </p:sp>
      <p:pic>
        <p:nvPicPr>
          <p:cNvPr id="5" name="Picture 4">
            <a:extLst>
              <a:ext uri="{FF2B5EF4-FFF2-40B4-BE49-F238E27FC236}">
                <a16:creationId xmlns:a16="http://schemas.microsoft.com/office/drawing/2014/main" id="{80292200-F4D0-4B02-81FB-4EB2E798B4B9}"/>
              </a:ext>
            </a:extLst>
          </p:cNvPr>
          <p:cNvPicPr>
            <a:picLocks noChangeAspect="1"/>
          </p:cNvPicPr>
          <p:nvPr/>
        </p:nvPicPr>
        <p:blipFill>
          <a:blip r:embed="rId2"/>
          <a:stretch>
            <a:fillRect/>
          </a:stretch>
        </p:blipFill>
        <p:spPr>
          <a:xfrm>
            <a:off x="7720927" y="599276"/>
            <a:ext cx="3869150" cy="1847058"/>
          </a:xfrm>
          <a:prstGeom prst="rect">
            <a:avLst/>
          </a:prstGeom>
          <a:effectLst>
            <a:glow rad="101600">
              <a:schemeClr val="tx1">
                <a:alpha val="60000"/>
              </a:schemeClr>
            </a:glow>
          </a:effectLst>
        </p:spPr>
      </p:pic>
      <p:pic>
        <p:nvPicPr>
          <p:cNvPr id="9" name="Picture 8">
            <a:extLst>
              <a:ext uri="{FF2B5EF4-FFF2-40B4-BE49-F238E27FC236}">
                <a16:creationId xmlns:a16="http://schemas.microsoft.com/office/drawing/2014/main" id="{2C2CB713-3573-4AD0-AE4C-3EDACD315A77}"/>
              </a:ext>
            </a:extLst>
          </p:cNvPr>
          <p:cNvPicPr>
            <a:picLocks noChangeAspect="1"/>
          </p:cNvPicPr>
          <p:nvPr/>
        </p:nvPicPr>
        <p:blipFill>
          <a:blip r:embed="rId3"/>
          <a:stretch>
            <a:fillRect/>
          </a:stretch>
        </p:blipFill>
        <p:spPr>
          <a:xfrm>
            <a:off x="7722964" y="2648315"/>
            <a:ext cx="3867113" cy="1561369"/>
          </a:xfrm>
          <a:prstGeom prst="rect">
            <a:avLst/>
          </a:prstGeom>
          <a:effectLst>
            <a:glow rad="101600">
              <a:schemeClr val="tx1">
                <a:alpha val="60000"/>
              </a:schemeClr>
            </a:glow>
          </a:effectLst>
        </p:spPr>
      </p:pic>
      <p:pic>
        <p:nvPicPr>
          <p:cNvPr id="11" name="Picture 10">
            <a:extLst>
              <a:ext uri="{FF2B5EF4-FFF2-40B4-BE49-F238E27FC236}">
                <a16:creationId xmlns:a16="http://schemas.microsoft.com/office/drawing/2014/main" id="{1B9B6B7D-DD72-4D32-868A-C0A43A404F69}"/>
              </a:ext>
            </a:extLst>
          </p:cNvPr>
          <p:cNvPicPr>
            <a:picLocks noChangeAspect="1"/>
          </p:cNvPicPr>
          <p:nvPr/>
        </p:nvPicPr>
        <p:blipFill>
          <a:blip r:embed="rId4"/>
          <a:stretch>
            <a:fillRect/>
          </a:stretch>
        </p:blipFill>
        <p:spPr>
          <a:xfrm>
            <a:off x="7720927" y="4430685"/>
            <a:ext cx="3869150" cy="1589115"/>
          </a:xfrm>
          <a:prstGeom prst="rect">
            <a:avLst/>
          </a:prstGeom>
          <a:effectLst>
            <a:glow rad="101600">
              <a:schemeClr val="tx1">
                <a:alpha val="60000"/>
              </a:schemeClr>
            </a:glow>
          </a:effectLst>
        </p:spPr>
      </p:pic>
    </p:spTree>
    <p:extLst>
      <p:ext uri="{BB962C8B-B14F-4D97-AF65-F5344CB8AC3E}">
        <p14:creationId xmlns:p14="http://schemas.microsoft.com/office/powerpoint/2010/main" val="368029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lIns="0" tIns="0" rIns="0" bIns="0" anchor="t">
            <a:spAutoFit/>
          </a:bodyPr>
          <a:lstStyle/>
          <a:p>
            <a:r>
              <a:rPr lang="en-US" sz="3700" dirty="0">
                <a:latin typeface="Arial"/>
                <a:cs typeface="Arial"/>
              </a:rPr>
              <a:t>Check the weather</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084217"/>
            <a:ext cx="11348754" cy="1513647"/>
          </a:xfrm>
        </p:spPr>
        <p:txBody>
          <a:bodyPr lIns="0" tIns="0" rIns="0" bIns="0" anchor="t"/>
          <a:lstStyle/>
          <a:p>
            <a:pPr marL="227965" indent="-227965"/>
            <a:r>
              <a:rPr lang="en-US" sz="2000" dirty="0">
                <a:latin typeface="Arial"/>
                <a:cs typeface="Arial"/>
              </a:rPr>
              <a:t>Type weather to get the current local forecast</a:t>
            </a:r>
          </a:p>
          <a:p>
            <a:pPr marL="227965" indent="-227965"/>
            <a:r>
              <a:rPr lang="en-US" sz="2000" dirty="0">
                <a:latin typeface="Arial"/>
                <a:cs typeface="Arial"/>
              </a:rPr>
              <a:t>Type weather next week to get the future forecast</a:t>
            </a:r>
          </a:p>
          <a:p>
            <a:pPr marL="227965" indent="-227965"/>
            <a:r>
              <a:rPr lang="en-US" sz="2000" dirty="0">
                <a:latin typeface="Arial"/>
                <a:cs typeface="Arial"/>
              </a:rPr>
              <a:t>Fun fact: Type earthquake to get a full report on recent earthquakes.</a:t>
            </a:r>
            <a:endParaRPr lang="en-US" sz="2000" dirty="0">
              <a:cs typeface="Arial" panose="020B0604020202020204" pitchFamily="34" charset="0"/>
            </a:endParaRPr>
          </a:p>
          <a:p>
            <a:pPr marL="227965" indent="-227965"/>
            <a:endParaRPr lang="en-US" sz="1800" b="1" dirty="0">
              <a:cs typeface="Arial" panose="020B0604020202020204" pitchFamily="34" charset="0"/>
            </a:endParaRPr>
          </a:p>
          <a:p>
            <a:pPr marL="456565" lvl="1" indent="0">
              <a:buNone/>
            </a:pPr>
            <a:endParaRPr lang="en-US" dirty="0">
              <a:cs typeface="Arial" panose="020B0604020202020204" pitchFamily="34" charset="0"/>
            </a:endParaRPr>
          </a:p>
        </p:txBody>
      </p:sp>
      <p:pic>
        <p:nvPicPr>
          <p:cNvPr id="8" name="Picture 7">
            <a:extLst>
              <a:ext uri="{FF2B5EF4-FFF2-40B4-BE49-F238E27FC236}">
                <a16:creationId xmlns:a16="http://schemas.microsoft.com/office/drawing/2014/main" id="{C065FA54-4876-47CC-B39E-B44D8297D1B6}"/>
              </a:ext>
            </a:extLst>
          </p:cNvPr>
          <p:cNvPicPr>
            <a:picLocks noChangeAspect="1"/>
          </p:cNvPicPr>
          <p:nvPr/>
        </p:nvPicPr>
        <p:blipFill>
          <a:blip r:embed="rId2"/>
          <a:stretch>
            <a:fillRect/>
          </a:stretch>
        </p:blipFill>
        <p:spPr>
          <a:xfrm>
            <a:off x="579741" y="2929314"/>
            <a:ext cx="4637042" cy="3513501"/>
          </a:xfrm>
          <a:prstGeom prst="rect">
            <a:avLst/>
          </a:prstGeom>
          <a:effectLst>
            <a:glow rad="101600">
              <a:schemeClr val="tx1">
                <a:alpha val="60000"/>
              </a:schemeClr>
            </a:glow>
          </a:effectLst>
        </p:spPr>
      </p:pic>
      <p:pic>
        <p:nvPicPr>
          <p:cNvPr id="10" name="Picture 9">
            <a:extLst>
              <a:ext uri="{FF2B5EF4-FFF2-40B4-BE49-F238E27FC236}">
                <a16:creationId xmlns:a16="http://schemas.microsoft.com/office/drawing/2014/main" id="{1ADB5EAF-B502-4AC4-9E66-3F3680CAE750}"/>
              </a:ext>
            </a:extLst>
          </p:cNvPr>
          <p:cNvPicPr>
            <a:picLocks noChangeAspect="1"/>
          </p:cNvPicPr>
          <p:nvPr/>
        </p:nvPicPr>
        <p:blipFill>
          <a:blip r:embed="rId3"/>
          <a:stretch>
            <a:fillRect/>
          </a:stretch>
        </p:blipFill>
        <p:spPr>
          <a:xfrm>
            <a:off x="5491634" y="2929314"/>
            <a:ext cx="4637042" cy="3521804"/>
          </a:xfrm>
          <a:prstGeom prst="rect">
            <a:avLst/>
          </a:prstGeom>
          <a:effectLst>
            <a:glow rad="101600">
              <a:schemeClr val="tx1">
                <a:alpha val="60000"/>
              </a:schemeClr>
            </a:glow>
          </a:effectLst>
        </p:spPr>
      </p:pic>
    </p:spTree>
    <p:extLst>
      <p:ext uri="{BB962C8B-B14F-4D97-AF65-F5344CB8AC3E}">
        <p14:creationId xmlns:p14="http://schemas.microsoft.com/office/powerpoint/2010/main" val="300101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lIns="0" tIns="0" rIns="0" bIns="0" anchor="t">
            <a:spAutoFit/>
          </a:bodyPr>
          <a:lstStyle/>
          <a:p>
            <a:r>
              <a:rPr lang="en-US" sz="3700" dirty="0">
                <a:latin typeface="Arial"/>
                <a:cs typeface="Arial"/>
              </a:rPr>
              <a:t>Check Sports info</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167540"/>
            <a:ext cx="11329851" cy="1059678"/>
          </a:xfrm>
        </p:spPr>
        <p:txBody>
          <a:bodyPr lIns="0" tIns="0" rIns="0" bIns="0" anchor="t"/>
          <a:lstStyle/>
          <a:p>
            <a:pPr marL="227965" indent="-227965"/>
            <a:r>
              <a:rPr lang="en-US" sz="2000" dirty="0">
                <a:latin typeface="Arial"/>
                <a:cs typeface="Arial"/>
              </a:rPr>
              <a:t>Type a sport league into the search</a:t>
            </a:r>
            <a:r>
              <a:rPr lang="en-US" sz="2000" dirty="0">
                <a:latin typeface="Arial"/>
                <a:cs typeface="Arial" panose="020B0604020202020204" pitchFamily="34" charset="0"/>
              </a:rPr>
              <a:t> to get upcoming games and recent game scores.</a:t>
            </a:r>
          </a:p>
          <a:p>
            <a:pPr marL="227965" indent="-227965"/>
            <a:r>
              <a:rPr lang="en-US" sz="2000" dirty="0">
                <a:latin typeface="Arial"/>
                <a:cs typeface="Arial" panose="020B0604020202020204" pitchFamily="34" charset="0"/>
              </a:rPr>
              <a:t>Search a team name to get specifics for that team.</a:t>
            </a:r>
          </a:p>
          <a:p>
            <a:pPr marL="227965" indent="-227965">
              <a:lnSpc>
                <a:spcPct val="150000"/>
              </a:lnSpc>
            </a:pPr>
            <a:endParaRPr lang="en-US" sz="2000" dirty="0">
              <a:latin typeface="Arial"/>
              <a:cs typeface="Arial"/>
            </a:endParaRPr>
          </a:p>
        </p:txBody>
      </p:sp>
      <p:pic>
        <p:nvPicPr>
          <p:cNvPr id="6" name="Picture 5">
            <a:extLst>
              <a:ext uri="{FF2B5EF4-FFF2-40B4-BE49-F238E27FC236}">
                <a16:creationId xmlns:a16="http://schemas.microsoft.com/office/drawing/2014/main" id="{8BE066D0-0D82-4A26-B6B2-34525D12CFAC}"/>
              </a:ext>
            </a:extLst>
          </p:cNvPr>
          <p:cNvPicPr>
            <a:picLocks noChangeAspect="1"/>
          </p:cNvPicPr>
          <p:nvPr/>
        </p:nvPicPr>
        <p:blipFill>
          <a:blip r:embed="rId2"/>
          <a:stretch>
            <a:fillRect/>
          </a:stretch>
        </p:blipFill>
        <p:spPr>
          <a:xfrm>
            <a:off x="3879175" y="2581776"/>
            <a:ext cx="3411099" cy="3853543"/>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AF17E031-070D-4695-9CCC-3054147B6D4A}"/>
              </a:ext>
            </a:extLst>
          </p:cNvPr>
          <p:cNvPicPr>
            <a:picLocks noChangeAspect="1"/>
          </p:cNvPicPr>
          <p:nvPr/>
        </p:nvPicPr>
        <p:blipFill>
          <a:blip r:embed="rId3"/>
          <a:stretch>
            <a:fillRect/>
          </a:stretch>
        </p:blipFill>
        <p:spPr>
          <a:xfrm>
            <a:off x="435845" y="2788920"/>
            <a:ext cx="3254411" cy="3646399"/>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FA321B67-50C4-4051-9E55-09B8F5D1AB24}"/>
              </a:ext>
            </a:extLst>
          </p:cNvPr>
          <p:cNvPicPr>
            <a:picLocks noChangeAspect="1"/>
          </p:cNvPicPr>
          <p:nvPr/>
        </p:nvPicPr>
        <p:blipFill>
          <a:blip r:embed="rId4"/>
          <a:stretch>
            <a:fillRect/>
          </a:stretch>
        </p:blipFill>
        <p:spPr>
          <a:xfrm>
            <a:off x="7479193" y="2042389"/>
            <a:ext cx="3909103" cy="43929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227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Check Flights</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195251"/>
            <a:ext cx="11430000" cy="4824549"/>
          </a:xfrm>
        </p:spPr>
        <p:txBody>
          <a:bodyPr lIns="0" tIns="0" rIns="0" bIns="0" anchor="t"/>
          <a:lstStyle/>
          <a:p>
            <a:pPr marL="227965" indent="-227965"/>
            <a:r>
              <a:rPr lang="en-US" sz="2000" dirty="0">
                <a:latin typeface="Arial"/>
                <a:cs typeface="Arial"/>
              </a:rPr>
              <a:t>Just search the word flights in the search bar</a:t>
            </a:r>
          </a:p>
          <a:p>
            <a:pPr marL="227965" indent="-227965"/>
            <a:r>
              <a:rPr lang="en-US" sz="2000" dirty="0">
                <a:latin typeface="Arial"/>
                <a:cs typeface="Arial"/>
              </a:rPr>
              <a:t>Enter a destination or click Show flights to get more information</a:t>
            </a:r>
          </a:p>
          <a:p>
            <a:pPr marL="0" indent="0">
              <a:buNone/>
            </a:pPr>
            <a:endParaRPr lang="en-US" dirty="0">
              <a:latin typeface="Arial"/>
              <a:cs typeface="Arial"/>
            </a:endParaRPr>
          </a:p>
          <a:p>
            <a:pPr marL="0" indent="0">
              <a:buNone/>
            </a:pPr>
            <a:endParaRPr lang="en-US" dirty="0">
              <a:cs typeface="Arial" panose="020B0604020202020204" pitchFamily="34" charset="0"/>
            </a:endParaRPr>
          </a:p>
        </p:txBody>
      </p:sp>
      <p:pic>
        <p:nvPicPr>
          <p:cNvPr id="8" name="Picture 7">
            <a:extLst>
              <a:ext uri="{FF2B5EF4-FFF2-40B4-BE49-F238E27FC236}">
                <a16:creationId xmlns:a16="http://schemas.microsoft.com/office/drawing/2014/main" id="{158E240C-D135-441F-9133-77A7207380B2}"/>
              </a:ext>
            </a:extLst>
          </p:cNvPr>
          <p:cNvPicPr>
            <a:picLocks noChangeAspect="1"/>
          </p:cNvPicPr>
          <p:nvPr/>
        </p:nvPicPr>
        <p:blipFill>
          <a:blip r:embed="rId3"/>
          <a:stretch>
            <a:fillRect/>
          </a:stretch>
        </p:blipFill>
        <p:spPr>
          <a:xfrm>
            <a:off x="1979704" y="3083922"/>
            <a:ext cx="7139575" cy="2683330"/>
          </a:xfrm>
          <a:prstGeom prst="rect">
            <a:avLst/>
          </a:prstGeom>
          <a:effectLst>
            <a:glow rad="101600">
              <a:schemeClr val="tx1">
                <a:alpha val="60000"/>
              </a:schemeClr>
            </a:glow>
          </a:effectLst>
        </p:spPr>
      </p:pic>
    </p:spTree>
    <p:extLst>
      <p:ext uri="{BB962C8B-B14F-4D97-AF65-F5344CB8AC3E}">
        <p14:creationId xmlns:p14="http://schemas.microsoft.com/office/powerpoint/2010/main" val="378415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wrap="square" lIns="0" tIns="0" rIns="0" bIns="0" anchor="t">
            <a:spAutoFit/>
          </a:bodyPr>
          <a:lstStyle/>
          <a:p>
            <a:r>
              <a:rPr lang="en-US" sz="3700" dirty="0">
                <a:latin typeface="Arial"/>
                <a:cs typeface="Arial"/>
              </a:rPr>
              <a:t>Track Packages</a:t>
            </a:r>
            <a:endParaRPr lang="en-US" dirty="0"/>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0999" y="1156063"/>
            <a:ext cx="11316789" cy="4863737"/>
          </a:xfrm>
        </p:spPr>
        <p:txBody>
          <a:bodyPr lIns="0" tIns="0" rIns="0" bIns="0" anchor="t"/>
          <a:lstStyle/>
          <a:p>
            <a:pPr marL="227976" indent="-227965"/>
            <a:r>
              <a:rPr lang="en-US" sz="2000" dirty="0">
                <a:cs typeface="Arial" panose="020B0604020202020204" pitchFamily="34" charset="0"/>
              </a:rPr>
              <a:t>To track your packages, simply enter a tracking number into the search bar.</a:t>
            </a:r>
          </a:p>
          <a:p>
            <a:pPr marL="227976" indent="-227965"/>
            <a:r>
              <a:rPr lang="en-US" sz="2000" dirty="0">
                <a:cs typeface="Arial" panose="020B0604020202020204" pitchFamily="34" charset="0"/>
              </a:rPr>
              <a:t>This brings up the Track a Package app with your tracking number in it.</a:t>
            </a:r>
          </a:p>
          <a:p>
            <a:pPr marL="227976" indent="-227965"/>
            <a:r>
              <a:rPr lang="en-US" sz="2000" dirty="0">
                <a:cs typeface="Arial" panose="020B0604020202020204" pitchFamily="34" charset="0"/>
              </a:rPr>
              <a:t>Click the Track link to see the tracking details through the delivery provider. </a:t>
            </a:r>
          </a:p>
          <a:p>
            <a:pPr marL="685165" lvl="1" indent="-227965"/>
            <a:endParaRPr lang="en-US" sz="1850" dirty="0">
              <a:cs typeface="Arial" panose="020B0604020202020204" pitchFamily="34" charset="0"/>
            </a:endParaRPr>
          </a:p>
          <a:p>
            <a:pPr marL="227965" indent="-227965"/>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9ED4637A-E526-4888-A928-EE4BA83FC0AE}"/>
              </a:ext>
            </a:extLst>
          </p:cNvPr>
          <p:cNvPicPr>
            <a:picLocks noChangeAspect="1"/>
          </p:cNvPicPr>
          <p:nvPr/>
        </p:nvPicPr>
        <p:blipFill>
          <a:blip r:embed="rId2"/>
          <a:stretch>
            <a:fillRect/>
          </a:stretch>
        </p:blipFill>
        <p:spPr>
          <a:xfrm>
            <a:off x="2733675" y="2828925"/>
            <a:ext cx="6724650" cy="3190875"/>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5D3474C2-DFA3-4EB4-BB6D-39CC28B2DC82}"/>
              </a:ext>
            </a:extLst>
          </p:cNvPr>
          <p:cNvSpPr/>
          <p:nvPr/>
        </p:nvSpPr>
        <p:spPr>
          <a:xfrm>
            <a:off x="2964656" y="5019949"/>
            <a:ext cx="1335882" cy="246220"/>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lumMod val="50000"/>
                  </a:schemeClr>
                </a:solidFill>
              </a:rPr>
              <a:t>280172145780</a:t>
            </a:r>
          </a:p>
        </p:txBody>
      </p:sp>
      <p:sp>
        <p:nvSpPr>
          <p:cNvPr id="9" name="Rectangle 8">
            <a:extLst>
              <a:ext uri="{FF2B5EF4-FFF2-40B4-BE49-F238E27FC236}">
                <a16:creationId xmlns:a16="http://schemas.microsoft.com/office/drawing/2014/main" id="{70A2A245-4BD7-4689-85D7-6CB938077037}"/>
              </a:ext>
            </a:extLst>
          </p:cNvPr>
          <p:cNvSpPr/>
          <p:nvPr/>
        </p:nvSpPr>
        <p:spPr>
          <a:xfrm>
            <a:off x="4350544" y="3043238"/>
            <a:ext cx="1085850" cy="235743"/>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0" name="TextBox 9">
            <a:extLst>
              <a:ext uri="{FF2B5EF4-FFF2-40B4-BE49-F238E27FC236}">
                <a16:creationId xmlns:a16="http://schemas.microsoft.com/office/drawing/2014/main" id="{A18C8E6D-8D2F-49E2-AE95-8FAC69226DAA}"/>
              </a:ext>
            </a:extLst>
          </p:cNvPr>
          <p:cNvSpPr txBox="1"/>
          <p:nvPr/>
        </p:nvSpPr>
        <p:spPr>
          <a:xfrm>
            <a:off x="4117724" y="3043238"/>
            <a:ext cx="1921669" cy="246221"/>
          </a:xfrm>
          <a:prstGeom prst="rect">
            <a:avLst/>
          </a:prstGeom>
          <a:noFill/>
        </p:spPr>
        <p:txBody>
          <a:bodyPr wrap="square" lIns="0" tIns="0" rIns="0" bIns="0" rtlCol="0">
            <a:spAutoFit/>
          </a:bodyPr>
          <a:lstStyle/>
          <a:p>
            <a:pPr algn="ctr"/>
            <a:r>
              <a:rPr lang="en-US" sz="1600" dirty="0">
                <a:solidFill>
                  <a:schemeClr val="bg2">
                    <a:lumMod val="75000"/>
                    <a:lumOff val="25000"/>
                  </a:schemeClr>
                </a:solidFill>
              </a:rPr>
              <a:t>280172145780</a:t>
            </a:r>
          </a:p>
        </p:txBody>
      </p:sp>
    </p:spTree>
    <p:extLst>
      <p:ext uri="{BB962C8B-B14F-4D97-AF65-F5344CB8AC3E}">
        <p14:creationId xmlns:p14="http://schemas.microsoft.com/office/powerpoint/2010/main" val="127650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wrap="square" lIns="0" tIns="0" rIns="0" bIns="0" anchor="t">
            <a:spAutoFit/>
          </a:bodyPr>
          <a:lstStyle/>
          <a:p>
            <a:r>
              <a:rPr lang="en-US" sz="3700" dirty="0">
                <a:latin typeface="Arial"/>
                <a:cs typeface="Arial"/>
              </a:rPr>
              <a:t>Fine tune your searches</a:t>
            </a:r>
            <a:endParaRPr lang="en-US" dirty="0"/>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0999" y="1041568"/>
            <a:ext cx="11318475" cy="4978232"/>
          </a:xfrm>
        </p:spPr>
        <p:txBody>
          <a:bodyPr lIns="0" tIns="0" rIns="0" bIns="0" numCol="1" anchor="t"/>
          <a:lstStyle/>
          <a:p>
            <a:pPr marL="227976" indent="-227965"/>
            <a:r>
              <a:rPr lang="en-US" sz="2000" dirty="0">
                <a:cs typeface="Arial" panose="020B0604020202020204" pitchFamily="34" charset="0"/>
              </a:rPr>
              <a:t>Exclude words or phrases from search results using the – option</a:t>
            </a:r>
          </a:p>
          <a:p>
            <a:pPr marL="227976" indent="-227965"/>
            <a:r>
              <a:rPr lang="en-US" sz="2000" dirty="0">
                <a:cs typeface="Arial" panose="020B0604020202020204" pitchFamily="34" charset="0"/>
              </a:rPr>
              <a:t>Link words using AND or + sign. (Example: sun AND moon or sun +moon)</a:t>
            </a:r>
          </a:p>
          <a:p>
            <a:pPr marL="227976" indent="-227965"/>
            <a:r>
              <a:rPr lang="en-US" sz="2000" dirty="0">
                <a:cs typeface="Arial" panose="020B0604020202020204" pitchFamily="34" charset="0"/>
              </a:rPr>
              <a:t>Search a whole phrase using quotes</a:t>
            </a:r>
          </a:p>
          <a:p>
            <a:pPr marL="227976" indent="-227965"/>
            <a:r>
              <a:rPr lang="en-US" sz="2000" dirty="0">
                <a:cs typeface="Arial" panose="020B0604020202020204" pitchFamily="34" charset="0"/>
              </a:rPr>
              <a:t>Use pipe (|) or OR to create a search for either word</a:t>
            </a:r>
          </a:p>
          <a:p>
            <a:pPr marL="227976" indent="-227965"/>
            <a:r>
              <a:rPr lang="en-US" sz="2000" dirty="0">
                <a:cs typeface="Arial" panose="020B0604020202020204" pitchFamily="34" charset="0"/>
              </a:rPr>
              <a:t>Use asterisk (*) to represent a missing word</a:t>
            </a:r>
          </a:p>
          <a:p>
            <a:pPr marL="227976" indent="-227965"/>
            <a:r>
              <a:rPr lang="en-US" sz="2000" dirty="0">
                <a:cs typeface="Arial" panose="020B0604020202020204" pitchFamily="34" charset="0"/>
              </a:rPr>
              <a:t>Use (~) to search for synonyms of a word</a:t>
            </a:r>
          </a:p>
          <a:p>
            <a:pPr marL="227976" indent="-227965"/>
            <a:r>
              <a:rPr lang="en-US" sz="2000" dirty="0">
                <a:cs typeface="Arial" panose="020B0604020202020204" pitchFamily="34" charset="0"/>
              </a:rPr>
              <a:t>Use 2 dots between numbers to represent a range. (Example: world series1994..1998)</a:t>
            </a:r>
          </a:p>
          <a:p>
            <a:pPr marL="685165" lvl="1" indent="-227965"/>
            <a:endParaRPr lang="en-US" sz="1850" dirty="0">
              <a:cs typeface="Arial" panose="020B0604020202020204" pitchFamily="34" charset="0"/>
            </a:endParaRPr>
          </a:p>
          <a:p>
            <a:pPr marL="227976" indent="-227965"/>
            <a:endParaRPr lang="en-US" sz="2383" dirty="0">
              <a:cs typeface="Arial" panose="020B0604020202020204" pitchFamily="34" charset="0"/>
            </a:endParaRPr>
          </a:p>
          <a:p>
            <a:pPr marL="227965" indent="-227965"/>
            <a:endParaRPr lang="en-US" dirty="0">
              <a:cs typeface="Arial" panose="020B0604020202020204" pitchFamily="34" charset="0"/>
            </a:endParaRPr>
          </a:p>
        </p:txBody>
      </p:sp>
    </p:spTree>
    <p:extLst>
      <p:ext uri="{BB962C8B-B14F-4D97-AF65-F5344CB8AC3E}">
        <p14:creationId xmlns:p14="http://schemas.microsoft.com/office/powerpoint/2010/main" val="200050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wrap="square" lIns="0" tIns="0" rIns="0" bIns="0" anchor="t">
            <a:spAutoFit/>
          </a:bodyPr>
          <a:lstStyle/>
          <a:p>
            <a:r>
              <a:rPr lang="en-US" sz="3700" dirty="0">
                <a:latin typeface="Arial"/>
                <a:cs typeface="Arial"/>
              </a:rPr>
              <a:t>Pac-man</a:t>
            </a:r>
            <a:endParaRPr lang="en-US" dirty="0"/>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0999" y="1041568"/>
            <a:ext cx="11318475" cy="4978232"/>
          </a:xfrm>
        </p:spPr>
        <p:txBody>
          <a:bodyPr lIns="0" tIns="0" rIns="0" bIns="0" numCol="1" anchor="t"/>
          <a:lstStyle/>
          <a:p>
            <a:pPr marL="227976" indent="-227965"/>
            <a:r>
              <a:rPr lang="en-US" sz="2000" dirty="0">
                <a:cs typeface="Arial" panose="020B0604020202020204" pitchFamily="34" charset="0"/>
              </a:rPr>
              <a:t>Are you a </a:t>
            </a:r>
            <a:r>
              <a:rPr lang="en-US" sz="2000" dirty="0" err="1">
                <a:cs typeface="Arial" panose="020B0604020202020204" pitchFamily="34" charset="0"/>
              </a:rPr>
              <a:t>pac</a:t>
            </a:r>
            <a:r>
              <a:rPr lang="en-US" sz="2000" dirty="0">
                <a:cs typeface="Arial" panose="020B0604020202020204" pitchFamily="34" charset="0"/>
              </a:rPr>
              <a:t>-man fan? Type pacman in the search bar to play a quick game!</a:t>
            </a:r>
          </a:p>
          <a:p>
            <a:pPr marL="11" indent="0">
              <a:buNone/>
            </a:pPr>
            <a:endParaRPr lang="en-US" sz="1850" dirty="0">
              <a:cs typeface="Arial" panose="020B0604020202020204" pitchFamily="34" charset="0"/>
            </a:endParaRPr>
          </a:p>
          <a:p>
            <a:pPr marL="227976" indent="-227965"/>
            <a:endParaRPr lang="en-US" sz="2383" dirty="0">
              <a:cs typeface="Arial" panose="020B0604020202020204" pitchFamily="34" charset="0"/>
            </a:endParaRPr>
          </a:p>
          <a:p>
            <a:pPr marL="227965" indent="-227965"/>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D8546FCC-D2D0-427B-8B2B-36EDDCB6FE6B}"/>
              </a:ext>
            </a:extLst>
          </p:cNvPr>
          <p:cNvPicPr>
            <a:picLocks noChangeAspect="1"/>
          </p:cNvPicPr>
          <p:nvPr/>
        </p:nvPicPr>
        <p:blipFill>
          <a:blip r:embed="rId2"/>
          <a:stretch>
            <a:fillRect/>
          </a:stretch>
        </p:blipFill>
        <p:spPr>
          <a:xfrm>
            <a:off x="1423851" y="1573795"/>
            <a:ext cx="6587081" cy="4604119"/>
          </a:xfrm>
          <a:prstGeom prst="rect">
            <a:avLst/>
          </a:prstGeom>
          <a:effectLst>
            <a:glow rad="101600">
              <a:schemeClr val="tx1">
                <a:alpha val="60000"/>
              </a:schemeClr>
            </a:glow>
          </a:effectLst>
        </p:spPr>
      </p:pic>
    </p:spTree>
    <p:extLst>
      <p:ext uri="{BB962C8B-B14F-4D97-AF65-F5344CB8AC3E}">
        <p14:creationId xmlns:p14="http://schemas.microsoft.com/office/powerpoint/2010/main" val="96888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967B-7D71-4B94-95C1-EE7AA24D5D19}"/>
              </a:ext>
            </a:extLst>
          </p:cNvPr>
          <p:cNvSpPr>
            <a:spLocks noGrp="1"/>
          </p:cNvSpPr>
          <p:nvPr>
            <p:ph type="title"/>
          </p:nvPr>
        </p:nvSpPr>
        <p:spPr/>
        <p:txBody>
          <a:bodyPr/>
          <a:lstStyle/>
          <a:p>
            <a:r>
              <a:rPr lang="en-US" dirty="0"/>
              <a:t>What else?</a:t>
            </a:r>
          </a:p>
        </p:txBody>
      </p:sp>
      <p:sp>
        <p:nvSpPr>
          <p:cNvPr id="3" name="Content Placeholder 2">
            <a:extLst>
              <a:ext uri="{FF2B5EF4-FFF2-40B4-BE49-F238E27FC236}">
                <a16:creationId xmlns:a16="http://schemas.microsoft.com/office/drawing/2014/main" id="{DEAEF430-0D4A-448F-9436-76A8D6CD53FC}"/>
              </a:ext>
            </a:extLst>
          </p:cNvPr>
          <p:cNvSpPr>
            <a:spLocks noGrp="1"/>
          </p:cNvSpPr>
          <p:nvPr>
            <p:ph idx="1"/>
          </p:nvPr>
        </p:nvSpPr>
        <p:spPr>
          <a:xfrm>
            <a:off x="381000" y="1241404"/>
            <a:ext cx="11430000" cy="4778396"/>
          </a:xfrm>
        </p:spPr>
        <p:txBody>
          <a:bodyPr/>
          <a:lstStyle/>
          <a:p>
            <a:r>
              <a:rPr lang="en-US" dirty="0"/>
              <a:t>Google can also do the following:</a:t>
            </a:r>
          </a:p>
          <a:p>
            <a:pPr lvl="1"/>
            <a:r>
              <a:rPr lang="en-US" dirty="0"/>
              <a:t>Translate words or phrases</a:t>
            </a:r>
          </a:p>
          <a:p>
            <a:pPr lvl="1"/>
            <a:r>
              <a:rPr lang="en-US" dirty="0"/>
              <a:t>Find movie show times</a:t>
            </a:r>
          </a:p>
          <a:p>
            <a:pPr lvl="1"/>
            <a:r>
              <a:rPr lang="en-US" dirty="0"/>
              <a:t>Search by image or voice</a:t>
            </a:r>
          </a:p>
          <a:p>
            <a:pPr lvl="1"/>
            <a:r>
              <a:rPr lang="en-US" dirty="0"/>
              <a:t>Advanced search </a:t>
            </a:r>
          </a:p>
          <a:p>
            <a:pPr lvl="2"/>
            <a:r>
              <a:rPr lang="en-US" dirty="0"/>
              <a:t>type Advanced Search Google in the search bar</a:t>
            </a:r>
          </a:p>
          <a:p>
            <a:pPr lvl="1"/>
            <a:r>
              <a:rPr lang="en-US" dirty="0"/>
              <a:t>Find word definitions, synonyms, and antonyms</a:t>
            </a:r>
          </a:p>
          <a:p>
            <a:pPr lvl="1"/>
            <a:r>
              <a:rPr lang="en-US" dirty="0"/>
              <a:t>Tell you sunrise and sunset times</a:t>
            </a:r>
          </a:p>
          <a:p>
            <a:pPr lvl="1"/>
            <a:r>
              <a:rPr lang="en-US" dirty="0"/>
              <a:t>Give you stock quotes</a:t>
            </a:r>
          </a:p>
        </p:txBody>
      </p:sp>
      <p:pic>
        <p:nvPicPr>
          <p:cNvPr id="5" name="Picture 4">
            <a:extLst>
              <a:ext uri="{FF2B5EF4-FFF2-40B4-BE49-F238E27FC236}">
                <a16:creationId xmlns:a16="http://schemas.microsoft.com/office/drawing/2014/main" id="{65C8AD17-1ADB-40C0-B68F-384D11AB6DE9}"/>
              </a:ext>
            </a:extLst>
          </p:cNvPr>
          <p:cNvPicPr>
            <a:picLocks noChangeAspect="1"/>
          </p:cNvPicPr>
          <p:nvPr/>
        </p:nvPicPr>
        <p:blipFill>
          <a:blip r:embed="rId2"/>
          <a:stretch>
            <a:fillRect/>
          </a:stretch>
        </p:blipFill>
        <p:spPr>
          <a:xfrm>
            <a:off x="6310313" y="1471612"/>
            <a:ext cx="5410303" cy="38004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3887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Gmail</a:t>
            </a:r>
          </a:p>
        </p:txBody>
      </p:sp>
    </p:spTree>
    <p:extLst>
      <p:ext uri="{BB962C8B-B14F-4D97-AF65-F5344CB8AC3E}">
        <p14:creationId xmlns:p14="http://schemas.microsoft.com/office/powerpoint/2010/main" val="175491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Gmail Search</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243013"/>
            <a:ext cx="6462713" cy="4921434"/>
          </a:xfrm>
        </p:spPr>
        <p:txBody>
          <a:bodyPr lIns="0" tIns="0" rIns="0" bIns="0" anchor="t"/>
          <a:lstStyle/>
          <a:p>
            <a:pPr marL="227965" indent="-227965"/>
            <a:r>
              <a:rPr lang="en-US" dirty="0"/>
              <a:t>Gmail has over 20 search operators you can use to find messages or create filters.</a:t>
            </a:r>
          </a:p>
          <a:p>
            <a:pPr marL="685154" lvl="1" indent="-227965"/>
            <a:r>
              <a:rPr lang="en-US" dirty="0">
                <a:cs typeface="Arial" panose="020B0604020202020204" pitchFamily="34" charset="0"/>
              </a:rPr>
              <a:t>Find emails by sender using from:</a:t>
            </a:r>
          </a:p>
          <a:p>
            <a:pPr marL="685154" lvl="1" indent="-227965"/>
            <a:r>
              <a:rPr lang="en-US" dirty="0">
                <a:cs typeface="Arial" panose="020B0604020202020204" pitchFamily="34" charset="0"/>
              </a:rPr>
              <a:t>Find emails by recipient using to: </a:t>
            </a:r>
          </a:p>
          <a:p>
            <a:pPr marL="685154" lvl="1" indent="-227965"/>
            <a:r>
              <a:rPr lang="en-US" dirty="0">
                <a:cs typeface="Arial" panose="020B0604020202020204" pitchFamily="34" charset="0"/>
              </a:rPr>
              <a:t>Search by keyword</a:t>
            </a:r>
          </a:p>
          <a:p>
            <a:pPr marL="685154" lvl="1" indent="-227965"/>
            <a:r>
              <a:rPr lang="en-US" dirty="0">
                <a:cs typeface="Arial" panose="020B0604020202020204" pitchFamily="34" charset="0"/>
              </a:rPr>
              <a:t>Use advanced search by clicking the filters button</a:t>
            </a:r>
          </a:p>
          <a:p>
            <a:pPr marL="685154" lvl="1" indent="-227965"/>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2A571729-3843-4A85-9413-7ED4DED07F66}"/>
              </a:ext>
            </a:extLst>
          </p:cNvPr>
          <p:cNvPicPr>
            <a:picLocks noChangeAspect="1"/>
          </p:cNvPicPr>
          <p:nvPr/>
        </p:nvPicPr>
        <p:blipFill>
          <a:blip r:embed="rId3"/>
          <a:stretch>
            <a:fillRect/>
          </a:stretch>
        </p:blipFill>
        <p:spPr>
          <a:xfrm>
            <a:off x="6984206" y="1562099"/>
            <a:ext cx="4826794" cy="323789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B0DF18EC-F6BA-4E51-BDA2-4CE380B9AD6D}"/>
              </a:ext>
            </a:extLst>
          </p:cNvPr>
          <p:cNvPicPr>
            <a:picLocks noChangeAspect="1"/>
          </p:cNvPicPr>
          <p:nvPr/>
        </p:nvPicPr>
        <p:blipFill>
          <a:blip r:embed="rId4"/>
          <a:stretch>
            <a:fillRect/>
          </a:stretch>
        </p:blipFill>
        <p:spPr>
          <a:xfrm>
            <a:off x="6984206" y="967466"/>
            <a:ext cx="4826794" cy="345246"/>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5FFC066A-F1EC-4ED0-B335-A443BCF69E70}"/>
              </a:ext>
            </a:extLst>
          </p:cNvPr>
          <p:cNvSpPr/>
          <p:nvPr/>
        </p:nvSpPr>
        <p:spPr>
          <a:xfrm>
            <a:off x="11437144" y="967466"/>
            <a:ext cx="307181" cy="345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60974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494E11E-DC76-4D53-9D4C-404ECE619D33}"/>
              </a:ext>
            </a:extLst>
          </p:cNvPr>
          <p:cNvSpPr txBox="1"/>
          <p:nvPr/>
        </p:nvSpPr>
        <p:spPr>
          <a:xfrm>
            <a:off x="3095094" y="1839341"/>
            <a:ext cx="8246479" cy="861967"/>
          </a:xfrm>
          <a:prstGeom prst="rect">
            <a:avLst/>
          </a:prstGeom>
          <a:noFill/>
        </p:spPr>
        <p:txBody>
          <a:bodyPr wrap="square" lIns="0" tIns="0" rIns="0" bIns="0" rtlCol="0">
            <a:spAutoFit/>
          </a:bodyPr>
          <a:lstStyle/>
          <a:p>
            <a:r>
              <a:rPr lang="en-US" sz="1867" dirty="0"/>
              <a:t>Dell Technologies is a destination employer for women, where everyone drives to create an inclusive environment, and women are enabled to achieve their goals at each point in their journey.</a:t>
            </a:r>
          </a:p>
        </p:txBody>
      </p:sp>
      <p:sp>
        <p:nvSpPr>
          <p:cNvPr id="9" name="TextBox 8">
            <a:extLst>
              <a:ext uri="{FF2B5EF4-FFF2-40B4-BE49-F238E27FC236}">
                <a16:creationId xmlns:a16="http://schemas.microsoft.com/office/drawing/2014/main" id="{EDFF095D-9FE0-438B-8C24-A8E68E62D495}"/>
              </a:ext>
            </a:extLst>
          </p:cNvPr>
          <p:cNvSpPr txBox="1"/>
          <p:nvPr/>
        </p:nvSpPr>
        <p:spPr>
          <a:xfrm>
            <a:off x="1162617" y="1982972"/>
            <a:ext cx="1622239" cy="574453"/>
          </a:xfrm>
          <a:prstGeom prst="rect">
            <a:avLst/>
          </a:prstGeom>
          <a:noFill/>
        </p:spPr>
        <p:txBody>
          <a:bodyPr wrap="none" lIns="0" tIns="0" rIns="0" bIns="0" rtlCol="0">
            <a:spAutoFit/>
          </a:bodyPr>
          <a:lstStyle/>
          <a:p>
            <a:pPr algn="ctr"/>
            <a:r>
              <a:rPr lang="en-US" sz="3733" b="1" dirty="0"/>
              <a:t>VISION</a:t>
            </a:r>
          </a:p>
        </p:txBody>
      </p:sp>
      <p:sp>
        <p:nvSpPr>
          <p:cNvPr id="10" name="TextBox 9">
            <a:extLst>
              <a:ext uri="{FF2B5EF4-FFF2-40B4-BE49-F238E27FC236}">
                <a16:creationId xmlns:a16="http://schemas.microsoft.com/office/drawing/2014/main" id="{FA1CBF8C-4962-4164-A28A-00FAA3BAF7E4}"/>
              </a:ext>
            </a:extLst>
          </p:cNvPr>
          <p:cNvSpPr txBox="1"/>
          <p:nvPr/>
        </p:nvSpPr>
        <p:spPr>
          <a:xfrm>
            <a:off x="771015" y="3623134"/>
            <a:ext cx="2047034" cy="574453"/>
          </a:xfrm>
          <a:prstGeom prst="rect">
            <a:avLst/>
          </a:prstGeom>
          <a:noFill/>
        </p:spPr>
        <p:txBody>
          <a:bodyPr wrap="none" lIns="0" tIns="0" rIns="0" bIns="0" rtlCol="0">
            <a:spAutoFit/>
          </a:bodyPr>
          <a:lstStyle/>
          <a:p>
            <a:pPr algn="ctr"/>
            <a:r>
              <a:rPr lang="en-US" sz="3733" b="1" dirty="0"/>
              <a:t>PILLARS</a:t>
            </a:r>
          </a:p>
        </p:txBody>
      </p:sp>
      <p:sp>
        <p:nvSpPr>
          <p:cNvPr id="11" name="TextBox 10">
            <a:extLst>
              <a:ext uri="{FF2B5EF4-FFF2-40B4-BE49-F238E27FC236}">
                <a16:creationId xmlns:a16="http://schemas.microsoft.com/office/drawing/2014/main" id="{C91CA650-19DA-466A-B611-9C6EF1A11E1C}"/>
              </a:ext>
            </a:extLst>
          </p:cNvPr>
          <p:cNvSpPr txBox="1"/>
          <p:nvPr/>
        </p:nvSpPr>
        <p:spPr>
          <a:xfrm>
            <a:off x="3115729" y="3617516"/>
            <a:ext cx="8246479" cy="574644"/>
          </a:xfrm>
          <a:prstGeom prst="rect">
            <a:avLst/>
          </a:prstGeom>
          <a:noFill/>
        </p:spPr>
        <p:txBody>
          <a:bodyPr wrap="square" lIns="0" tIns="0" rIns="0" bIns="0" rtlCol="0">
            <a:spAutoFit/>
          </a:bodyPr>
          <a:lstStyle/>
          <a:p>
            <a:r>
              <a:rPr lang="en-US" sz="1867" dirty="0"/>
              <a:t>Leadership and professional development, brand advocacy and business impact, community engagement, women in technology and culture. </a:t>
            </a:r>
          </a:p>
        </p:txBody>
      </p:sp>
      <p:sp>
        <p:nvSpPr>
          <p:cNvPr id="12" name="Rectangle 11">
            <a:extLst>
              <a:ext uri="{FF2B5EF4-FFF2-40B4-BE49-F238E27FC236}">
                <a16:creationId xmlns:a16="http://schemas.microsoft.com/office/drawing/2014/main" id="{A6F92895-AEBF-4FAE-86C3-2C0B86980DA2}"/>
              </a:ext>
            </a:extLst>
          </p:cNvPr>
          <p:cNvSpPr/>
          <p:nvPr/>
        </p:nvSpPr>
        <p:spPr>
          <a:xfrm>
            <a:off x="784637"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107 </a:t>
            </a:r>
          </a:p>
          <a:p>
            <a:pPr algn="ctr"/>
            <a:r>
              <a:rPr lang="en-US" sz="2667" dirty="0">
                <a:solidFill>
                  <a:schemeClr val="tx2"/>
                </a:solidFill>
              </a:rPr>
              <a:t>members</a:t>
            </a:r>
          </a:p>
        </p:txBody>
      </p:sp>
      <p:sp>
        <p:nvSpPr>
          <p:cNvPr id="16" name="Rectangle 15">
            <a:extLst>
              <a:ext uri="{FF2B5EF4-FFF2-40B4-BE49-F238E27FC236}">
                <a16:creationId xmlns:a16="http://schemas.microsoft.com/office/drawing/2014/main" id="{D3310ED0-67B3-4E9D-B032-43D0E9BE8B88}"/>
              </a:ext>
            </a:extLst>
          </p:cNvPr>
          <p:cNvSpPr/>
          <p:nvPr/>
        </p:nvSpPr>
        <p:spPr>
          <a:xfrm>
            <a:off x="3471393"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Leadership opportunities</a:t>
            </a:r>
          </a:p>
        </p:txBody>
      </p:sp>
      <p:sp>
        <p:nvSpPr>
          <p:cNvPr id="17" name="Rectangle 16">
            <a:extLst>
              <a:ext uri="{FF2B5EF4-FFF2-40B4-BE49-F238E27FC236}">
                <a16:creationId xmlns:a16="http://schemas.microsoft.com/office/drawing/2014/main" id="{4C116321-05F2-425B-B7E7-8DCC2CFD5B3D}"/>
              </a:ext>
            </a:extLst>
          </p:cNvPr>
          <p:cNvSpPr/>
          <p:nvPr/>
        </p:nvSpPr>
        <p:spPr>
          <a:xfrm>
            <a:off x="6158149"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Professional development</a:t>
            </a:r>
          </a:p>
        </p:txBody>
      </p:sp>
      <p:sp>
        <p:nvSpPr>
          <p:cNvPr id="18" name="Rectangle 17">
            <a:extLst>
              <a:ext uri="{FF2B5EF4-FFF2-40B4-BE49-F238E27FC236}">
                <a16:creationId xmlns:a16="http://schemas.microsoft.com/office/drawing/2014/main" id="{F5E5BAB1-5F38-4DE8-8F8C-6260A4D37D35}"/>
              </a:ext>
            </a:extLst>
          </p:cNvPr>
          <p:cNvSpPr/>
          <p:nvPr/>
        </p:nvSpPr>
        <p:spPr>
          <a:xfrm>
            <a:off x="8844905"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Community service credits</a:t>
            </a:r>
          </a:p>
        </p:txBody>
      </p:sp>
      <p:sp>
        <p:nvSpPr>
          <p:cNvPr id="19" name="TextBox 18">
            <a:extLst>
              <a:ext uri="{FF2B5EF4-FFF2-40B4-BE49-F238E27FC236}">
                <a16:creationId xmlns:a16="http://schemas.microsoft.com/office/drawing/2014/main" id="{9CA62BCB-3087-4B75-92A3-4D589622D662}"/>
              </a:ext>
            </a:extLst>
          </p:cNvPr>
          <p:cNvSpPr txBox="1"/>
          <p:nvPr/>
        </p:nvSpPr>
        <p:spPr>
          <a:xfrm>
            <a:off x="2372531" y="4516900"/>
            <a:ext cx="7191071" cy="369332"/>
          </a:xfrm>
          <a:prstGeom prst="rect">
            <a:avLst/>
          </a:prstGeom>
          <a:noFill/>
        </p:spPr>
        <p:txBody>
          <a:bodyPr wrap="none" lIns="0" tIns="0" rIns="0" bIns="0" rtlCol="0">
            <a:spAutoFit/>
          </a:bodyPr>
          <a:lstStyle/>
          <a:p>
            <a:pPr algn="ctr"/>
            <a:r>
              <a:rPr lang="en-US" sz="2400" b="1" dirty="0">
                <a:solidFill>
                  <a:srgbClr val="42AEAF"/>
                </a:solidFill>
                <a:latin typeface="Lucida Handwriting" panose="03010101010101010101" pitchFamily="66" charset="0"/>
              </a:rPr>
              <a:t>Minnesota Chapter</a:t>
            </a:r>
            <a:r>
              <a:rPr lang="en-US" sz="2400" b="1" i="1" dirty="0">
                <a:solidFill>
                  <a:srgbClr val="42AEAF"/>
                </a:solidFill>
                <a:latin typeface="Lucida Handwriting" panose="03010101010101010101" pitchFamily="66" charset="0"/>
              </a:rPr>
              <a:t>– since September 2018</a:t>
            </a:r>
          </a:p>
        </p:txBody>
      </p:sp>
      <p:pic>
        <p:nvPicPr>
          <p:cNvPr id="21" name="Picture 20">
            <a:extLst>
              <a:ext uri="{FF2B5EF4-FFF2-40B4-BE49-F238E27FC236}">
                <a16:creationId xmlns:a16="http://schemas.microsoft.com/office/drawing/2014/main" id="{C34B45E5-8A5A-45B8-951F-E6EB0F52889B}"/>
              </a:ext>
            </a:extLst>
          </p:cNvPr>
          <p:cNvPicPr>
            <a:picLocks noChangeAspect="1"/>
          </p:cNvPicPr>
          <p:nvPr/>
        </p:nvPicPr>
        <p:blipFill>
          <a:blip r:embed="rId2"/>
          <a:stretch>
            <a:fillRect/>
          </a:stretch>
        </p:blipFill>
        <p:spPr>
          <a:xfrm>
            <a:off x="1" y="1"/>
            <a:ext cx="10819391" cy="1780971"/>
          </a:xfrm>
          <a:prstGeom prst="rect">
            <a:avLst/>
          </a:prstGeom>
        </p:spPr>
      </p:pic>
      <p:sp>
        <p:nvSpPr>
          <p:cNvPr id="13" name="TextBox 12">
            <a:extLst>
              <a:ext uri="{FF2B5EF4-FFF2-40B4-BE49-F238E27FC236}">
                <a16:creationId xmlns:a16="http://schemas.microsoft.com/office/drawing/2014/main" id="{2DE6EC11-E236-47F1-A95E-ADC45E339394}"/>
              </a:ext>
            </a:extLst>
          </p:cNvPr>
          <p:cNvSpPr txBox="1"/>
          <p:nvPr/>
        </p:nvSpPr>
        <p:spPr>
          <a:xfrm>
            <a:off x="763203" y="2826420"/>
            <a:ext cx="2021387" cy="574453"/>
          </a:xfrm>
          <a:prstGeom prst="rect">
            <a:avLst/>
          </a:prstGeom>
          <a:noFill/>
        </p:spPr>
        <p:txBody>
          <a:bodyPr wrap="none" lIns="0" tIns="0" rIns="0" bIns="0" rtlCol="0">
            <a:spAutoFit/>
          </a:bodyPr>
          <a:lstStyle/>
          <a:p>
            <a:pPr algn="ctr"/>
            <a:r>
              <a:rPr lang="en-US" sz="3733" b="1" dirty="0"/>
              <a:t>MISSION</a:t>
            </a:r>
          </a:p>
        </p:txBody>
      </p:sp>
      <p:sp>
        <p:nvSpPr>
          <p:cNvPr id="14" name="TextBox 13">
            <a:extLst>
              <a:ext uri="{FF2B5EF4-FFF2-40B4-BE49-F238E27FC236}">
                <a16:creationId xmlns:a16="http://schemas.microsoft.com/office/drawing/2014/main" id="{540F35E6-EE56-4EDB-AF65-0D373FB7FE39}"/>
              </a:ext>
            </a:extLst>
          </p:cNvPr>
          <p:cNvSpPr txBox="1"/>
          <p:nvPr/>
        </p:nvSpPr>
        <p:spPr>
          <a:xfrm>
            <a:off x="3095094" y="2820801"/>
            <a:ext cx="8246479" cy="574644"/>
          </a:xfrm>
          <a:prstGeom prst="rect">
            <a:avLst/>
          </a:prstGeom>
          <a:noFill/>
        </p:spPr>
        <p:txBody>
          <a:bodyPr wrap="square" lIns="0" tIns="0" rIns="0" bIns="0" rtlCol="0">
            <a:spAutoFit/>
          </a:bodyPr>
          <a:lstStyle/>
          <a:p>
            <a:r>
              <a:rPr lang="en-US" sz="1867" dirty="0"/>
              <a:t>Build an inclusive community that provides development, leadership and networking opportunities designed to empower, retain and attract women.</a:t>
            </a:r>
          </a:p>
        </p:txBody>
      </p:sp>
    </p:spTree>
    <p:extLst>
      <p:ext uri="{BB962C8B-B14F-4D97-AF65-F5344CB8AC3E}">
        <p14:creationId xmlns:p14="http://schemas.microsoft.com/office/powerpoint/2010/main" val="1763204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Email send features</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243013"/>
            <a:ext cx="6805613" cy="4921434"/>
          </a:xfrm>
        </p:spPr>
        <p:txBody>
          <a:bodyPr lIns="0" tIns="0" rIns="0" bIns="0" anchor="t"/>
          <a:lstStyle/>
          <a:p>
            <a:pPr marL="227965" indent="-227965"/>
            <a:r>
              <a:rPr lang="en-US" sz="2000" dirty="0">
                <a:cs typeface="Arial" panose="020B0604020202020204" pitchFamily="34" charset="0"/>
              </a:rPr>
              <a:t>Undo Send (unsend messages)</a:t>
            </a:r>
          </a:p>
          <a:p>
            <a:pPr marL="685154" lvl="1" indent="-227965"/>
            <a:r>
              <a:rPr lang="en-US" sz="1800" dirty="0">
                <a:cs typeface="Arial" panose="020B0604020202020204" pitchFamily="34" charset="0"/>
              </a:rPr>
              <a:t>Click Settings &gt; See all settings</a:t>
            </a:r>
          </a:p>
          <a:p>
            <a:pPr marL="685154" lvl="1" indent="-227965"/>
            <a:r>
              <a:rPr lang="en-US" sz="1800" dirty="0">
                <a:cs typeface="Arial" panose="020B0604020202020204" pitchFamily="34" charset="0"/>
              </a:rPr>
              <a:t>Next to Undo Send choose the cancellation period</a:t>
            </a:r>
          </a:p>
          <a:p>
            <a:pPr marL="1066144" lvl="2" indent="-227965"/>
            <a:r>
              <a:rPr lang="en-US" sz="1600" dirty="0">
                <a:cs typeface="Arial" panose="020B0604020202020204" pitchFamily="34" charset="0"/>
              </a:rPr>
              <a:t>Choices are 5, 10, 20, or 30 seconds</a:t>
            </a:r>
          </a:p>
          <a:p>
            <a:pPr marL="685154" lvl="1" indent="-227965"/>
            <a:r>
              <a:rPr lang="en-US" sz="1800" dirty="0">
                <a:cs typeface="Arial" panose="020B0604020202020204" pitchFamily="34" charset="0"/>
              </a:rPr>
              <a:t>Scroll down &amp; click Save Settings</a:t>
            </a:r>
          </a:p>
          <a:p>
            <a:pPr marL="227965" indent="-227965"/>
            <a:r>
              <a:rPr lang="en-US" sz="2000" dirty="0">
                <a:cs typeface="Arial" panose="020B0604020202020204" pitchFamily="34" charset="0"/>
              </a:rPr>
              <a:t>Schedule Send</a:t>
            </a:r>
          </a:p>
          <a:p>
            <a:pPr marL="685154" lvl="1" indent="-227965"/>
            <a:r>
              <a:rPr lang="en-US" sz="1800" dirty="0">
                <a:cs typeface="Arial" panose="020B0604020202020204" pitchFamily="34" charset="0"/>
              </a:rPr>
              <a:t>Compose an email and click the up arrow on Send button</a:t>
            </a:r>
          </a:p>
          <a:p>
            <a:pPr marL="685154" lvl="1" indent="-227965"/>
            <a:r>
              <a:rPr lang="en-US" sz="1800" dirty="0">
                <a:cs typeface="Arial" panose="020B0604020202020204" pitchFamily="34" charset="0"/>
              </a:rPr>
              <a:t>Schedule options:</a:t>
            </a:r>
          </a:p>
          <a:p>
            <a:pPr marL="1066144" lvl="2" indent="-227965"/>
            <a:r>
              <a:rPr lang="en-US" sz="1600" dirty="0">
                <a:cs typeface="Arial" panose="020B0604020202020204" pitchFamily="34" charset="0"/>
              </a:rPr>
              <a:t>Choose a pre-selected time in the list</a:t>
            </a:r>
          </a:p>
          <a:p>
            <a:pPr marL="1066144" lvl="2" indent="-227965"/>
            <a:r>
              <a:rPr lang="en-US" sz="1600" dirty="0">
                <a:cs typeface="Arial" panose="020B0604020202020204" pitchFamily="34" charset="0"/>
              </a:rPr>
              <a:t>Click Pick date &amp; time to select a specific date and time</a:t>
            </a:r>
          </a:p>
          <a:p>
            <a:pPr marL="227965" indent="-227965"/>
            <a:r>
              <a:rPr lang="en-US" sz="2000" dirty="0">
                <a:cs typeface="Arial" panose="020B0604020202020204" pitchFamily="34" charset="0"/>
              </a:rPr>
              <a:t>Confidential mode</a:t>
            </a:r>
          </a:p>
          <a:p>
            <a:pPr marL="685154" lvl="1" indent="-227965"/>
            <a:r>
              <a:rPr lang="en-US" sz="1800" dirty="0">
                <a:cs typeface="Arial" panose="020B0604020202020204" pitchFamily="34" charset="0"/>
              </a:rPr>
              <a:t>Set options to destroy the email automatically</a:t>
            </a:r>
          </a:p>
          <a:p>
            <a:pPr marL="685154" lvl="1" indent="-227965"/>
            <a:r>
              <a:rPr lang="en-US" sz="1800" dirty="0">
                <a:cs typeface="Arial" panose="020B0604020202020204" pitchFamily="34" charset="0"/>
              </a:rPr>
              <a:t>Require a SMS passcode to view the email</a:t>
            </a:r>
          </a:p>
          <a:p>
            <a:pPr marL="685154" lvl="1" indent="-227965"/>
            <a:endParaRPr lang="en-US" sz="1467" dirty="0">
              <a:cs typeface="Arial" panose="020B0604020202020204" pitchFamily="34" charset="0"/>
            </a:endParaRPr>
          </a:p>
          <a:p>
            <a:pPr marL="685154" lvl="1" indent="-227965"/>
            <a:endParaRPr lang="en-US" dirty="0">
              <a:cs typeface="Arial" panose="020B0604020202020204" pitchFamily="34" charset="0"/>
            </a:endParaRPr>
          </a:p>
        </p:txBody>
      </p:sp>
      <p:pic>
        <p:nvPicPr>
          <p:cNvPr id="6" name="Picture 5">
            <a:extLst>
              <a:ext uri="{FF2B5EF4-FFF2-40B4-BE49-F238E27FC236}">
                <a16:creationId xmlns:a16="http://schemas.microsoft.com/office/drawing/2014/main" id="{60985155-0766-4029-B820-A0002591C8D1}"/>
              </a:ext>
            </a:extLst>
          </p:cNvPr>
          <p:cNvPicPr>
            <a:picLocks noChangeAspect="1"/>
          </p:cNvPicPr>
          <p:nvPr/>
        </p:nvPicPr>
        <p:blipFill>
          <a:blip r:embed="rId3"/>
          <a:stretch>
            <a:fillRect/>
          </a:stretch>
        </p:blipFill>
        <p:spPr>
          <a:xfrm>
            <a:off x="4984586" y="1157848"/>
            <a:ext cx="3962400" cy="571500"/>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C7D322A7-8EFC-4A55-B7C3-7E2E8F647E37}"/>
              </a:ext>
            </a:extLst>
          </p:cNvPr>
          <p:cNvPicPr>
            <a:picLocks noChangeAspect="1"/>
          </p:cNvPicPr>
          <p:nvPr/>
        </p:nvPicPr>
        <p:blipFill>
          <a:blip r:embed="rId4"/>
          <a:stretch>
            <a:fillRect/>
          </a:stretch>
        </p:blipFill>
        <p:spPr>
          <a:xfrm>
            <a:off x="7237249" y="2013276"/>
            <a:ext cx="1545432" cy="909078"/>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F1CFA28F-7832-44DE-A0C3-AEC3A286C01C}"/>
              </a:ext>
            </a:extLst>
          </p:cNvPr>
          <p:cNvPicPr>
            <a:picLocks noChangeAspect="1"/>
          </p:cNvPicPr>
          <p:nvPr/>
        </p:nvPicPr>
        <p:blipFill>
          <a:blip r:embed="rId5"/>
          <a:stretch>
            <a:fillRect/>
          </a:stretch>
        </p:blipFill>
        <p:spPr>
          <a:xfrm>
            <a:off x="9133353" y="1157848"/>
            <a:ext cx="2122816" cy="1764506"/>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9793DB6A-FD12-40FA-B718-0D406459F841}"/>
              </a:ext>
            </a:extLst>
          </p:cNvPr>
          <p:cNvPicPr>
            <a:picLocks noChangeAspect="1"/>
          </p:cNvPicPr>
          <p:nvPr/>
        </p:nvPicPr>
        <p:blipFill>
          <a:blip r:embed="rId6"/>
          <a:stretch>
            <a:fillRect/>
          </a:stretch>
        </p:blipFill>
        <p:spPr>
          <a:xfrm>
            <a:off x="7086397" y="3049705"/>
            <a:ext cx="2624613" cy="2147887"/>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71D239FE-FDA6-4D78-A4CD-7C53F00D4FA1}"/>
              </a:ext>
            </a:extLst>
          </p:cNvPr>
          <p:cNvPicPr>
            <a:picLocks noChangeAspect="1"/>
          </p:cNvPicPr>
          <p:nvPr/>
        </p:nvPicPr>
        <p:blipFill>
          <a:blip r:embed="rId7"/>
          <a:stretch>
            <a:fillRect/>
          </a:stretch>
        </p:blipFill>
        <p:spPr>
          <a:xfrm>
            <a:off x="9610793" y="4371176"/>
            <a:ext cx="2461651" cy="1907534"/>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4B351571-E6FF-4B9C-9F7D-C3FE10405936}"/>
              </a:ext>
            </a:extLst>
          </p:cNvPr>
          <p:cNvPicPr>
            <a:picLocks noChangeAspect="1"/>
          </p:cNvPicPr>
          <p:nvPr/>
        </p:nvPicPr>
        <p:blipFill>
          <a:blip r:embed="rId8"/>
          <a:stretch>
            <a:fillRect/>
          </a:stretch>
        </p:blipFill>
        <p:spPr>
          <a:xfrm>
            <a:off x="6561289" y="5830586"/>
            <a:ext cx="2897351" cy="448124"/>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4836937A-4613-4E5F-AD2C-5C92B3B7F3BB}"/>
              </a:ext>
            </a:extLst>
          </p:cNvPr>
          <p:cNvSpPr/>
          <p:nvPr/>
        </p:nvSpPr>
        <p:spPr>
          <a:xfrm>
            <a:off x="8946986" y="5886450"/>
            <a:ext cx="261308" cy="285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46464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AABE32-62C8-415E-9247-1E0315653B5E}"/>
              </a:ext>
            </a:extLst>
          </p:cNvPr>
          <p:cNvPicPr>
            <a:picLocks noChangeAspect="1"/>
          </p:cNvPicPr>
          <p:nvPr/>
        </p:nvPicPr>
        <p:blipFill>
          <a:blip r:embed="rId3"/>
          <a:stretch>
            <a:fillRect/>
          </a:stretch>
        </p:blipFill>
        <p:spPr>
          <a:xfrm>
            <a:off x="5550290" y="400048"/>
            <a:ext cx="6260710" cy="4245769"/>
          </a:xfrm>
          <a:prstGeom prst="rect">
            <a:avLst/>
          </a:prstGeom>
        </p:spPr>
      </p:pic>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Email templates</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243013"/>
            <a:ext cx="6841331" cy="4921434"/>
          </a:xfrm>
        </p:spPr>
        <p:txBody>
          <a:bodyPr lIns="0" tIns="0" rIns="0" bIns="0" anchor="t"/>
          <a:lstStyle/>
          <a:p>
            <a:pPr marL="227965" indent="-227965"/>
            <a:r>
              <a:rPr lang="en-US" sz="2000" dirty="0">
                <a:cs typeface="Arial" panose="020B0604020202020204" pitchFamily="34" charset="0"/>
              </a:rPr>
              <a:t>Go to Settings &gt; See all settings &gt; Advanced</a:t>
            </a:r>
          </a:p>
          <a:p>
            <a:pPr marL="685154" lvl="1" indent="-227965"/>
            <a:r>
              <a:rPr lang="en-US" sz="1800" dirty="0">
                <a:cs typeface="Arial" panose="020B0604020202020204" pitchFamily="34" charset="0"/>
              </a:rPr>
              <a:t>Click Enable radio button in Templates section</a:t>
            </a:r>
          </a:p>
          <a:p>
            <a:pPr marL="227965" indent="-227965"/>
            <a:r>
              <a:rPr lang="en-US" sz="2000" dirty="0">
                <a:cs typeface="Arial" panose="020B0604020202020204" pitchFamily="34" charset="0"/>
              </a:rPr>
              <a:t>Compose an email to save as a template</a:t>
            </a:r>
          </a:p>
          <a:p>
            <a:pPr marL="685154" lvl="1" indent="-227965"/>
            <a:r>
              <a:rPr lang="en-US" sz="1800" dirty="0">
                <a:cs typeface="Arial" panose="020B0604020202020204" pitchFamily="34" charset="0"/>
              </a:rPr>
              <a:t>Once the draft is complete, click the 3 dots at the bottom</a:t>
            </a:r>
          </a:p>
          <a:p>
            <a:pPr marL="685154" lvl="1" indent="-227965"/>
            <a:r>
              <a:rPr lang="en-US" sz="1800" dirty="0">
                <a:cs typeface="Arial" panose="020B0604020202020204" pitchFamily="34" charset="0"/>
              </a:rPr>
              <a:t>Choose Templates &gt; Save draft as template &gt; Save as new template</a:t>
            </a:r>
          </a:p>
          <a:p>
            <a:pPr marL="685154" lvl="1" indent="-227965"/>
            <a:r>
              <a:rPr lang="en-US" sz="1800" dirty="0">
                <a:cs typeface="Arial" panose="020B0604020202020204" pitchFamily="34" charset="0"/>
              </a:rPr>
              <a:t>Enter a name for the template</a:t>
            </a:r>
          </a:p>
          <a:p>
            <a:pPr marL="227965" indent="-227965"/>
            <a:r>
              <a:rPr lang="en-US" sz="2000" dirty="0">
                <a:cs typeface="Arial" panose="020B0604020202020204" pitchFamily="34" charset="0"/>
              </a:rPr>
              <a:t>To use the template</a:t>
            </a:r>
          </a:p>
          <a:p>
            <a:pPr marL="685154" lvl="1" indent="-227965"/>
            <a:r>
              <a:rPr lang="en-US" sz="1800" dirty="0">
                <a:cs typeface="Arial" panose="020B0604020202020204" pitchFamily="34" charset="0"/>
              </a:rPr>
              <a:t>Click Compose and click the 3 dots</a:t>
            </a:r>
          </a:p>
          <a:p>
            <a:pPr marL="685154" lvl="1" indent="-227965"/>
            <a:r>
              <a:rPr lang="en-US" sz="1800" dirty="0">
                <a:cs typeface="Arial" panose="020B0604020202020204" pitchFamily="34" charset="0"/>
              </a:rPr>
              <a:t>Select Templates &gt; Under Insert Template select the Template Name to use</a:t>
            </a:r>
          </a:p>
          <a:p>
            <a:pPr marL="685154" lvl="1" indent="-227965"/>
            <a:r>
              <a:rPr lang="en-US" sz="1800" dirty="0">
                <a:cs typeface="Arial" panose="020B0604020202020204" pitchFamily="34" charset="0"/>
              </a:rPr>
              <a:t>Just add recipient, any additional info, and click Send!</a:t>
            </a:r>
          </a:p>
          <a:p>
            <a:pPr marL="685154" lvl="1" indent="-227965"/>
            <a:endParaRPr lang="en-US" dirty="0">
              <a:cs typeface="Arial" panose="020B0604020202020204" pitchFamily="34" charset="0"/>
            </a:endParaRPr>
          </a:p>
          <a:p>
            <a:pPr marL="685154" lvl="1" indent="-227965"/>
            <a:endParaRPr lang="en-US" dirty="0">
              <a:cs typeface="Arial" panose="020B0604020202020204" pitchFamily="34" charset="0"/>
            </a:endParaRPr>
          </a:p>
        </p:txBody>
      </p:sp>
      <p:pic>
        <p:nvPicPr>
          <p:cNvPr id="11" name="Picture 10">
            <a:extLst>
              <a:ext uri="{FF2B5EF4-FFF2-40B4-BE49-F238E27FC236}">
                <a16:creationId xmlns:a16="http://schemas.microsoft.com/office/drawing/2014/main" id="{4D2FF2EE-2761-457E-8F4B-D9384A8529AA}"/>
              </a:ext>
            </a:extLst>
          </p:cNvPr>
          <p:cNvPicPr>
            <a:picLocks noChangeAspect="1"/>
          </p:cNvPicPr>
          <p:nvPr/>
        </p:nvPicPr>
        <p:blipFill>
          <a:blip r:embed="rId4"/>
          <a:stretch>
            <a:fillRect/>
          </a:stretch>
        </p:blipFill>
        <p:spPr>
          <a:xfrm>
            <a:off x="8111727" y="4924608"/>
            <a:ext cx="3216727" cy="1154723"/>
          </a:xfrm>
          <a:prstGeom prst="rect">
            <a:avLst/>
          </a:prstGeom>
        </p:spPr>
      </p:pic>
      <p:sp>
        <p:nvSpPr>
          <p:cNvPr id="17" name="Rectangle 16">
            <a:extLst>
              <a:ext uri="{FF2B5EF4-FFF2-40B4-BE49-F238E27FC236}">
                <a16:creationId xmlns:a16="http://schemas.microsoft.com/office/drawing/2014/main" id="{1330B46B-39B9-4377-84E4-54DD2E393C27}"/>
              </a:ext>
            </a:extLst>
          </p:cNvPr>
          <p:cNvSpPr/>
          <p:nvPr/>
        </p:nvSpPr>
        <p:spPr>
          <a:xfrm>
            <a:off x="5807869" y="4029074"/>
            <a:ext cx="1185862" cy="250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8" name="Rectangle 17">
            <a:extLst>
              <a:ext uri="{FF2B5EF4-FFF2-40B4-BE49-F238E27FC236}">
                <a16:creationId xmlns:a16="http://schemas.microsoft.com/office/drawing/2014/main" id="{986001AA-4D43-48E1-98E8-620BEB1A1E6F}"/>
              </a:ext>
            </a:extLst>
          </p:cNvPr>
          <p:cNvSpPr/>
          <p:nvPr/>
        </p:nvSpPr>
        <p:spPr>
          <a:xfrm>
            <a:off x="7750968" y="3134911"/>
            <a:ext cx="1035845" cy="1893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9" name="Rectangle 18">
            <a:extLst>
              <a:ext uri="{FF2B5EF4-FFF2-40B4-BE49-F238E27FC236}">
                <a16:creationId xmlns:a16="http://schemas.microsoft.com/office/drawing/2014/main" id="{06805BFF-05CA-49B6-B909-CEF40DF68C1E}"/>
              </a:ext>
            </a:extLst>
          </p:cNvPr>
          <p:cNvSpPr/>
          <p:nvPr/>
        </p:nvSpPr>
        <p:spPr>
          <a:xfrm>
            <a:off x="9720090" y="2857500"/>
            <a:ext cx="1009823" cy="201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0" name="Rectangle 19">
            <a:extLst>
              <a:ext uri="{FF2B5EF4-FFF2-40B4-BE49-F238E27FC236}">
                <a16:creationId xmlns:a16="http://schemas.microsoft.com/office/drawing/2014/main" id="{FDB62F27-1397-4526-90EB-2355EDC93B89}"/>
              </a:ext>
            </a:extLst>
          </p:cNvPr>
          <p:cNvSpPr/>
          <p:nvPr/>
        </p:nvSpPr>
        <p:spPr>
          <a:xfrm>
            <a:off x="11265694" y="4429125"/>
            <a:ext cx="321470" cy="2262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1" name="Rectangle 20">
            <a:extLst>
              <a:ext uri="{FF2B5EF4-FFF2-40B4-BE49-F238E27FC236}">
                <a16:creationId xmlns:a16="http://schemas.microsoft.com/office/drawing/2014/main" id="{624293A7-DD31-4494-9FD2-2FC58B6CF2D2}"/>
              </a:ext>
            </a:extLst>
          </p:cNvPr>
          <p:cNvSpPr/>
          <p:nvPr/>
        </p:nvSpPr>
        <p:spPr>
          <a:xfrm>
            <a:off x="7662862" y="3429000"/>
            <a:ext cx="1524001" cy="250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47718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Gmail customize settings</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243013"/>
            <a:ext cx="7138403" cy="4921434"/>
          </a:xfrm>
        </p:spPr>
        <p:txBody>
          <a:bodyPr lIns="0" tIns="0" rIns="0" bIns="0" anchor="t"/>
          <a:lstStyle/>
          <a:p>
            <a:pPr marL="227965" indent="-227965"/>
            <a:r>
              <a:rPr lang="en-US" sz="2000" dirty="0">
                <a:cs typeface="Arial" panose="020B0604020202020204" pitchFamily="34" charset="0"/>
              </a:rPr>
              <a:t>Ways to customize your view:</a:t>
            </a:r>
          </a:p>
          <a:p>
            <a:pPr marL="685154" lvl="1" indent="-227965"/>
            <a:r>
              <a:rPr lang="en-US" sz="1800" dirty="0">
                <a:cs typeface="Arial" panose="020B0604020202020204" pitchFamily="34" charset="0"/>
              </a:rPr>
              <a:t>Density: Default, Comfortable, or Compact</a:t>
            </a:r>
          </a:p>
          <a:p>
            <a:pPr marL="685154" lvl="1" indent="-227965"/>
            <a:r>
              <a:rPr lang="en-US" sz="1800" dirty="0">
                <a:cs typeface="Arial" panose="020B0604020202020204" pitchFamily="34" charset="0"/>
              </a:rPr>
              <a:t>Inbox Type: Default, Important First, Unread First, Starred First, Priority Inbox, or Multiple Inboxes</a:t>
            </a:r>
          </a:p>
          <a:p>
            <a:pPr marL="685154" lvl="1" indent="-227965"/>
            <a:r>
              <a:rPr lang="en-US" sz="1800" dirty="0">
                <a:cs typeface="Arial" panose="020B0604020202020204" pitchFamily="34" charset="0"/>
              </a:rPr>
              <a:t>Reading Pane: No split, Right of Inbox, or Below Inbox</a:t>
            </a:r>
          </a:p>
          <a:p>
            <a:pPr marL="685154" lvl="1" indent="-227965"/>
            <a:r>
              <a:rPr lang="en-US" sz="1800" dirty="0">
                <a:cs typeface="Arial" panose="020B0604020202020204" pitchFamily="34" charset="0"/>
              </a:rPr>
              <a:t>Themes</a:t>
            </a:r>
          </a:p>
          <a:p>
            <a:pPr marL="685154" lvl="1" indent="-227965"/>
            <a:r>
              <a:rPr lang="en-US" sz="1800" dirty="0">
                <a:cs typeface="Arial" panose="020B0604020202020204" pitchFamily="34" charset="0"/>
              </a:rPr>
              <a:t>Conversation View</a:t>
            </a:r>
          </a:p>
          <a:p>
            <a:pPr marL="227965" indent="-227965"/>
            <a:r>
              <a:rPr lang="en-US" sz="2000" dirty="0">
                <a:cs typeface="Arial" panose="020B0604020202020204" pitchFamily="34" charset="0"/>
              </a:rPr>
              <a:t>Customize your experience</a:t>
            </a:r>
          </a:p>
          <a:p>
            <a:pPr marL="685154" lvl="1" indent="-227965"/>
            <a:r>
              <a:rPr lang="en-US" sz="1800" dirty="0">
                <a:cs typeface="Arial" panose="020B0604020202020204" pitchFamily="34" charset="0"/>
              </a:rPr>
              <a:t>Display language</a:t>
            </a:r>
          </a:p>
          <a:p>
            <a:pPr marL="685154" lvl="1" indent="-227965"/>
            <a:r>
              <a:rPr lang="en-US" sz="1800" dirty="0">
                <a:cs typeface="Arial" panose="020B0604020202020204" pitchFamily="34" charset="0"/>
              </a:rPr>
              <a:t>Default text style</a:t>
            </a:r>
          </a:p>
          <a:p>
            <a:pPr marL="685154" lvl="1" indent="-227965"/>
            <a:r>
              <a:rPr lang="en-US" sz="1800" dirty="0">
                <a:cs typeface="Arial" panose="020B0604020202020204" pitchFamily="34" charset="0"/>
              </a:rPr>
              <a:t>Signature</a:t>
            </a:r>
          </a:p>
          <a:p>
            <a:pPr marL="685154" lvl="1" indent="-227965"/>
            <a:r>
              <a:rPr lang="en-US" sz="1800" dirty="0">
                <a:cs typeface="Arial" panose="020B0604020202020204" pitchFamily="34" charset="0"/>
              </a:rPr>
              <a:t>Chat &amp; Meet view</a:t>
            </a:r>
          </a:p>
          <a:p>
            <a:pPr marL="685154" lvl="1" indent="-227965"/>
            <a:r>
              <a:rPr lang="en-US" sz="1800" dirty="0">
                <a:cs typeface="Arial" panose="020B0604020202020204" pitchFamily="34" charset="0"/>
              </a:rPr>
              <a:t>Spelling, grammar, and predictive text</a:t>
            </a:r>
          </a:p>
          <a:p>
            <a:pPr marL="227965" indent="-227965"/>
            <a:r>
              <a:rPr lang="en-US" sz="2000" dirty="0">
                <a:cs typeface="Arial" panose="020B0604020202020204" pitchFamily="34" charset="0"/>
              </a:rPr>
              <a:t>Check out all the customizable settings!</a:t>
            </a:r>
            <a:endParaRPr lang="en-US" dirty="0">
              <a:cs typeface="Arial" panose="020B0604020202020204" pitchFamily="34" charset="0"/>
            </a:endParaRPr>
          </a:p>
          <a:p>
            <a:pPr marL="685154" lvl="1" indent="-227965"/>
            <a:endParaRPr lang="en-US" dirty="0">
              <a:cs typeface="Arial" panose="020B0604020202020204" pitchFamily="34" charset="0"/>
            </a:endParaRPr>
          </a:p>
          <a:p>
            <a:pPr marL="227965" indent="-227965"/>
            <a:endParaRPr lang="en-US" dirty="0">
              <a:cs typeface="Arial" panose="020B0604020202020204" pitchFamily="34" charset="0"/>
            </a:endParaRPr>
          </a:p>
          <a:p>
            <a:pPr marL="685154" lvl="1" indent="-227965"/>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1FCEEC19-88C4-43FE-B97E-E7516BDDCACF}"/>
              </a:ext>
            </a:extLst>
          </p:cNvPr>
          <p:cNvPicPr>
            <a:picLocks noChangeAspect="1"/>
          </p:cNvPicPr>
          <p:nvPr/>
        </p:nvPicPr>
        <p:blipFill>
          <a:blip r:embed="rId2"/>
          <a:stretch>
            <a:fillRect/>
          </a:stretch>
        </p:blipFill>
        <p:spPr>
          <a:xfrm>
            <a:off x="7682497" y="1472970"/>
            <a:ext cx="2151191" cy="417671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3DE3B384-1672-4CBC-A3E2-AE8758E9EED5}"/>
              </a:ext>
            </a:extLst>
          </p:cNvPr>
          <p:cNvPicPr>
            <a:picLocks noChangeAspect="1"/>
          </p:cNvPicPr>
          <p:nvPr/>
        </p:nvPicPr>
        <p:blipFill>
          <a:blip r:embed="rId3"/>
          <a:stretch>
            <a:fillRect/>
          </a:stretch>
        </p:blipFill>
        <p:spPr>
          <a:xfrm>
            <a:off x="9833688" y="717947"/>
            <a:ext cx="1977312" cy="542210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4544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032E0A-DB71-4EAC-948A-D41D1F77413A}"/>
              </a:ext>
            </a:extLst>
          </p:cNvPr>
          <p:cNvPicPr>
            <a:picLocks noChangeAspect="1"/>
          </p:cNvPicPr>
          <p:nvPr/>
        </p:nvPicPr>
        <p:blipFill>
          <a:blip r:embed="rId2"/>
          <a:stretch>
            <a:fillRect/>
          </a:stretch>
        </p:blipFill>
        <p:spPr>
          <a:xfrm>
            <a:off x="8227218" y="1195108"/>
            <a:ext cx="2981325" cy="1590675"/>
          </a:xfrm>
          <a:prstGeom prst="rect">
            <a:avLst/>
          </a:prstGeom>
          <a:effectLst>
            <a:outerShdw blurRad="63500" sx="102000" sy="102000" algn="ctr" rotWithShape="0">
              <a:prstClr val="black">
                <a:alpha val="40000"/>
              </a:prstClr>
            </a:outerShdw>
          </a:effectLst>
        </p:spPr>
      </p:pic>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Conversation View</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243013"/>
            <a:ext cx="6462713" cy="4921434"/>
          </a:xfrm>
        </p:spPr>
        <p:txBody>
          <a:bodyPr lIns="0" tIns="0" rIns="0" bIns="0" anchor="t"/>
          <a:lstStyle/>
          <a:p>
            <a:pPr marL="227965" indent="-227965"/>
            <a:r>
              <a:rPr lang="en-US" sz="2000" dirty="0"/>
              <a:t>Keep emails in a thread together</a:t>
            </a:r>
          </a:p>
          <a:p>
            <a:pPr marL="227965" indent="-227965"/>
            <a:r>
              <a:rPr lang="en-US" sz="2000" dirty="0">
                <a:cs typeface="Arial" panose="020B0604020202020204" pitchFamily="34" charset="0"/>
              </a:rPr>
              <a:t>To enable or disable:</a:t>
            </a:r>
          </a:p>
          <a:p>
            <a:pPr marL="685154" lvl="1" indent="-227965"/>
            <a:r>
              <a:rPr lang="en-US" sz="1800" dirty="0">
                <a:cs typeface="Arial" panose="020B0604020202020204" pitchFamily="34" charset="0"/>
              </a:rPr>
              <a:t>Click Settings &gt; Email Threading &gt; Check/Uncheck Conversation View box</a:t>
            </a:r>
          </a:p>
          <a:p>
            <a:pPr marL="685154" lvl="1" indent="-227965"/>
            <a:r>
              <a:rPr lang="en-US" sz="1800" dirty="0">
                <a:cs typeface="Arial" panose="020B0604020202020204" pitchFamily="34" charset="0"/>
              </a:rPr>
              <a:t>Click Settings &gt; Click See All Settings &gt; General &gt; Scroll to Conversation View &gt; Select Conversation view on/off</a:t>
            </a:r>
          </a:p>
          <a:p>
            <a:pPr marL="685154" lvl="1" indent="-227965"/>
            <a:endParaRPr lang="en-US" dirty="0">
              <a:cs typeface="Arial" panose="020B0604020202020204" pitchFamily="34" charset="0"/>
            </a:endParaRPr>
          </a:p>
        </p:txBody>
      </p:sp>
      <p:sp>
        <p:nvSpPr>
          <p:cNvPr id="8" name="Rectangle 7">
            <a:extLst>
              <a:ext uri="{FF2B5EF4-FFF2-40B4-BE49-F238E27FC236}">
                <a16:creationId xmlns:a16="http://schemas.microsoft.com/office/drawing/2014/main" id="{5FFC066A-F1EC-4ED0-B335-A443BCF69E70}"/>
              </a:ext>
            </a:extLst>
          </p:cNvPr>
          <p:cNvSpPr/>
          <p:nvPr/>
        </p:nvSpPr>
        <p:spPr>
          <a:xfrm>
            <a:off x="10372726" y="1300443"/>
            <a:ext cx="307181" cy="345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1" name="Rectangle 10">
            <a:extLst>
              <a:ext uri="{FF2B5EF4-FFF2-40B4-BE49-F238E27FC236}">
                <a16:creationId xmlns:a16="http://schemas.microsoft.com/office/drawing/2014/main" id="{816D4508-764F-4A1A-B102-B0032FAE487C}"/>
              </a:ext>
            </a:extLst>
          </p:cNvPr>
          <p:cNvSpPr/>
          <p:nvPr/>
        </p:nvSpPr>
        <p:spPr>
          <a:xfrm>
            <a:off x="8446294" y="1898293"/>
            <a:ext cx="1112044" cy="2753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13" name="Picture 12">
            <a:extLst>
              <a:ext uri="{FF2B5EF4-FFF2-40B4-BE49-F238E27FC236}">
                <a16:creationId xmlns:a16="http://schemas.microsoft.com/office/drawing/2014/main" id="{90D16320-48E2-4EFE-8CD2-8833EAA16B88}"/>
              </a:ext>
            </a:extLst>
          </p:cNvPr>
          <p:cNvPicPr>
            <a:picLocks noChangeAspect="1"/>
          </p:cNvPicPr>
          <p:nvPr/>
        </p:nvPicPr>
        <p:blipFill>
          <a:blip r:embed="rId3"/>
          <a:stretch>
            <a:fillRect/>
          </a:stretch>
        </p:blipFill>
        <p:spPr>
          <a:xfrm>
            <a:off x="7265194" y="3264362"/>
            <a:ext cx="4188618" cy="24041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158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Remove Unwanted Tabs &amp; Labels</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243013"/>
            <a:ext cx="6462713" cy="4921434"/>
          </a:xfrm>
        </p:spPr>
        <p:txBody>
          <a:bodyPr lIns="0" tIns="0" rIns="0" bIns="0" anchor="t"/>
          <a:lstStyle/>
          <a:p>
            <a:pPr marL="227965" indent="-227965"/>
            <a:r>
              <a:rPr lang="en-US" sz="2000" dirty="0"/>
              <a:t>Gmail automatically comes with Primary, Social, and Promotions tabs displayed</a:t>
            </a:r>
          </a:p>
          <a:p>
            <a:pPr marL="227965" indent="-227965"/>
            <a:r>
              <a:rPr lang="en-US" sz="2000" dirty="0"/>
              <a:t>You remove or add additional tabs:</a:t>
            </a:r>
          </a:p>
          <a:p>
            <a:pPr marL="685154" lvl="1" indent="-227965"/>
            <a:r>
              <a:rPr lang="en-US" sz="1800" dirty="0"/>
              <a:t>Go to Settings &gt; See all settings &gt; Labels</a:t>
            </a:r>
          </a:p>
          <a:p>
            <a:pPr marL="685154" lvl="1" indent="-227965"/>
            <a:r>
              <a:rPr lang="en-US" sz="1800" dirty="0"/>
              <a:t>Under the Categories section click show or hide depending on your preferences.</a:t>
            </a:r>
          </a:p>
          <a:p>
            <a:pPr marL="227965" indent="-227965"/>
            <a:r>
              <a:rPr lang="en-US" sz="2333" dirty="0"/>
              <a:t>Adjust the labels shown:</a:t>
            </a:r>
          </a:p>
          <a:p>
            <a:pPr marL="685154" lvl="1" indent="-227965"/>
            <a:r>
              <a:rPr lang="en-US" sz="1800" dirty="0"/>
              <a:t>Go to Settings &gt; See all settings&gt; Labels</a:t>
            </a:r>
          </a:p>
          <a:p>
            <a:pPr marL="685154" lvl="1" indent="-227965"/>
            <a:r>
              <a:rPr lang="en-US" sz="1800" dirty="0"/>
              <a:t>Show or hide system labels</a:t>
            </a:r>
          </a:p>
          <a:p>
            <a:pPr marL="227965" indent="-227965"/>
            <a:r>
              <a:rPr lang="en-US" sz="2333" dirty="0"/>
              <a:t>Create new labels:</a:t>
            </a:r>
          </a:p>
          <a:p>
            <a:pPr marL="685154" lvl="1" indent="-227965"/>
            <a:r>
              <a:rPr lang="en-US" sz="1800" dirty="0"/>
              <a:t>Click Create new label at bottom of Settings &gt; Labels</a:t>
            </a:r>
          </a:p>
          <a:p>
            <a:pPr marL="685154" lvl="1" indent="-227965"/>
            <a:r>
              <a:rPr lang="en-US" sz="1800" dirty="0"/>
              <a:t>Click the + next to Labels in the left navigation frame</a:t>
            </a:r>
          </a:p>
        </p:txBody>
      </p:sp>
      <p:pic>
        <p:nvPicPr>
          <p:cNvPr id="5" name="Picture 4">
            <a:extLst>
              <a:ext uri="{FF2B5EF4-FFF2-40B4-BE49-F238E27FC236}">
                <a16:creationId xmlns:a16="http://schemas.microsoft.com/office/drawing/2014/main" id="{72174121-A163-4885-9486-5A1CDFAB8EDA}"/>
              </a:ext>
            </a:extLst>
          </p:cNvPr>
          <p:cNvPicPr>
            <a:picLocks noChangeAspect="1"/>
          </p:cNvPicPr>
          <p:nvPr/>
        </p:nvPicPr>
        <p:blipFill>
          <a:blip r:embed="rId2"/>
          <a:stretch>
            <a:fillRect/>
          </a:stretch>
        </p:blipFill>
        <p:spPr>
          <a:xfrm>
            <a:off x="6967612" y="985228"/>
            <a:ext cx="4248850" cy="5179219"/>
          </a:xfrm>
          <a:prstGeom prst="rect">
            <a:avLst/>
          </a:prstGeom>
        </p:spPr>
      </p:pic>
      <p:sp>
        <p:nvSpPr>
          <p:cNvPr id="6" name="Rectangle 5">
            <a:extLst>
              <a:ext uri="{FF2B5EF4-FFF2-40B4-BE49-F238E27FC236}">
                <a16:creationId xmlns:a16="http://schemas.microsoft.com/office/drawing/2014/main" id="{EBB99284-371C-415D-B981-E74D9500274C}"/>
              </a:ext>
            </a:extLst>
          </p:cNvPr>
          <p:cNvSpPr/>
          <p:nvPr/>
        </p:nvSpPr>
        <p:spPr>
          <a:xfrm>
            <a:off x="7058025" y="5557838"/>
            <a:ext cx="664369" cy="207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9" name="Picture 8">
            <a:extLst>
              <a:ext uri="{FF2B5EF4-FFF2-40B4-BE49-F238E27FC236}">
                <a16:creationId xmlns:a16="http://schemas.microsoft.com/office/drawing/2014/main" id="{4981F240-D758-40A4-A90A-133AB40DD420}"/>
              </a:ext>
            </a:extLst>
          </p:cNvPr>
          <p:cNvPicPr>
            <a:picLocks noChangeAspect="1"/>
          </p:cNvPicPr>
          <p:nvPr/>
        </p:nvPicPr>
        <p:blipFill>
          <a:blip r:embed="rId3"/>
          <a:stretch>
            <a:fillRect/>
          </a:stretch>
        </p:blipFill>
        <p:spPr>
          <a:xfrm>
            <a:off x="1964530" y="5823387"/>
            <a:ext cx="2064545" cy="419489"/>
          </a:xfrm>
          <a:prstGeom prst="rect">
            <a:avLst/>
          </a:prstGeom>
        </p:spPr>
      </p:pic>
      <p:sp>
        <p:nvSpPr>
          <p:cNvPr id="14" name="Rectangle 13">
            <a:extLst>
              <a:ext uri="{FF2B5EF4-FFF2-40B4-BE49-F238E27FC236}">
                <a16:creationId xmlns:a16="http://schemas.microsoft.com/office/drawing/2014/main" id="{838B9D92-0CA2-4D75-BC9B-8C62BACBC589}"/>
              </a:ext>
            </a:extLst>
          </p:cNvPr>
          <p:cNvSpPr/>
          <p:nvPr/>
        </p:nvSpPr>
        <p:spPr>
          <a:xfrm>
            <a:off x="3704034" y="5901819"/>
            <a:ext cx="267891" cy="2626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638208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032E0A-DB71-4EAC-948A-D41D1F77413A}"/>
              </a:ext>
            </a:extLst>
          </p:cNvPr>
          <p:cNvPicPr>
            <a:picLocks noChangeAspect="1"/>
          </p:cNvPicPr>
          <p:nvPr/>
        </p:nvPicPr>
        <p:blipFill>
          <a:blip r:embed="rId3"/>
          <a:stretch>
            <a:fillRect/>
          </a:stretch>
        </p:blipFill>
        <p:spPr>
          <a:xfrm>
            <a:off x="8520111" y="728968"/>
            <a:ext cx="2652713" cy="1415345"/>
          </a:xfrm>
          <a:prstGeom prst="rect">
            <a:avLst/>
          </a:prstGeom>
          <a:effectLst>
            <a:outerShdw blurRad="63500" sx="102000" sy="102000" algn="ctr" rotWithShape="0">
              <a:prstClr val="black">
                <a:alpha val="40000"/>
              </a:prstClr>
            </a:outerShdw>
          </a:effectLst>
        </p:spPr>
      </p:pic>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Vacation Responder</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243013"/>
            <a:ext cx="6098381" cy="4921434"/>
          </a:xfrm>
        </p:spPr>
        <p:txBody>
          <a:bodyPr lIns="0" tIns="0" rIns="0" bIns="0" anchor="t"/>
          <a:lstStyle/>
          <a:p>
            <a:pPr marL="227965" indent="-227965"/>
            <a:r>
              <a:rPr lang="en-US" sz="2000" dirty="0">
                <a:cs typeface="Arial" panose="020B0604020202020204" pitchFamily="34" charset="0"/>
              </a:rPr>
              <a:t>To enable:</a:t>
            </a:r>
          </a:p>
          <a:p>
            <a:pPr marL="685154" lvl="1" indent="-227965"/>
            <a:r>
              <a:rPr lang="en-US" sz="1800" dirty="0">
                <a:cs typeface="Arial" panose="020B0604020202020204" pitchFamily="34" charset="0"/>
              </a:rPr>
              <a:t>Click Settings &gt; See all settings</a:t>
            </a:r>
          </a:p>
          <a:p>
            <a:pPr marL="685154" lvl="1" indent="-227965"/>
            <a:r>
              <a:rPr lang="en-US" sz="1800" dirty="0">
                <a:cs typeface="Arial" panose="020B0604020202020204" pitchFamily="34" charset="0"/>
              </a:rPr>
              <a:t>Scroll down to Vacation Responder</a:t>
            </a:r>
          </a:p>
          <a:p>
            <a:pPr marL="685154" lvl="1" indent="-227965"/>
            <a:r>
              <a:rPr lang="en-US" sz="1800" dirty="0">
                <a:cs typeface="Arial" panose="020B0604020202020204" pitchFamily="34" charset="0"/>
              </a:rPr>
              <a:t>Select the Vacation Responder on radio button</a:t>
            </a:r>
          </a:p>
          <a:p>
            <a:pPr marL="685154" lvl="1" indent="-227965"/>
            <a:r>
              <a:rPr lang="en-US" sz="1800" dirty="0">
                <a:cs typeface="Arial" panose="020B0604020202020204" pitchFamily="34" charset="0"/>
              </a:rPr>
              <a:t>Select the day it starts (required)</a:t>
            </a:r>
          </a:p>
          <a:p>
            <a:pPr marL="685154" lvl="1" indent="-227965"/>
            <a:r>
              <a:rPr lang="en-US" sz="1800" dirty="0">
                <a:cs typeface="Arial" panose="020B0604020202020204" pitchFamily="34" charset="0"/>
              </a:rPr>
              <a:t>Select the day it ends (optional)</a:t>
            </a:r>
          </a:p>
          <a:p>
            <a:pPr marL="685154" lvl="1" indent="-227965"/>
            <a:r>
              <a:rPr lang="en-US" sz="1800" dirty="0">
                <a:cs typeface="Arial" panose="020B0604020202020204" pitchFamily="34" charset="0"/>
              </a:rPr>
              <a:t>Enter a subject and Message</a:t>
            </a:r>
          </a:p>
          <a:p>
            <a:pPr marL="685154" lvl="1" indent="-227965"/>
            <a:r>
              <a:rPr lang="en-US" sz="1800" dirty="0">
                <a:cs typeface="Arial" panose="020B0604020202020204" pitchFamily="34" charset="0"/>
              </a:rPr>
              <a:t>Select to send only to your contacts the check box.</a:t>
            </a:r>
          </a:p>
          <a:p>
            <a:pPr marL="685154" lvl="1" indent="-227965"/>
            <a:r>
              <a:rPr lang="en-US" sz="1800" dirty="0">
                <a:cs typeface="Arial" panose="020B0604020202020204" pitchFamily="34" charset="0"/>
              </a:rPr>
              <a:t>Click Save changes</a:t>
            </a:r>
          </a:p>
          <a:p>
            <a:pPr marL="227965" indent="-227965"/>
            <a:r>
              <a:rPr lang="en-US" sz="2000" dirty="0">
                <a:cs typeface="Arial" panose="020B0604020202020204" pitchFamily="34" charset="0"/>
              </a:rPr>
              <a:t>Once enabled, a banner will display in Gmail</a:t>
            </a:r>
          </a:p>
          <a:p>
            <a:pPr marL="685154" lvl="1" indent="-227965"/>
            <a:r>
              <a:rPr lang="en-US" sz="1800" dirty="0">
                <a:cs typeface="Arial" panose="020B0604020202020204" pitchFamily="34" charset="0"/>
              </a:rPr>
              <a:t>Click End now to disable responses immediately</a:t>
            </a:r>
            <a:endParaRPr lang="en-US" dirty="0">
              <a:cs typeface="Arial" panose="020B0604020202020204" pitchFamily="34" charset="0"/>
            </a:endParaRPr>
          </a:p>
        </p:txBody>
      </p:sp>
      <p:sp>
        <p:nvSpPr>
          <p:cNvPr id="8" name="Rectangle 7">
            <a:extLst>
              <a:ext uri="{FF2B5EF4-FFF2-40B4-BE49-F238E27FC236}">
                <a16:creationId xmlns:a16="http://schemas.microsoft.com/office/drawing/2014/main" id="{5FFC066A-F1EC-4ED0-B335-A443BCF69E70}"/>
              </a:ext>
            </a:extLst>
          </p:cNvPr>
          <p:cNvSpPr/>
          <p:nvPr/>
        </p:nvSpPr>
        <p:spPr>
          <a:xfrm>
            <a:off x="10415589" y="821864"/>
            <a:ext cx="307181" cy="345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1" name="Rectangle 10">
            <a:extLst>
              <a:ext uri="{FF2B5EF4-FFF2-40B4-BE49-F238E27FC236}">
                <a16:creationId xmlns:a16="http://schemas.microsoft.com/office/drawing/2014/main" id="{816D4508-764F-4A1A-B102-B0032FAE487C}"/>
              </a:ext>
            </a:extLst>
          </p:cNvPr>
          <p:cNvSpPr/>
          <p:nvPr/>
        </p:nvSpPr>
        <p:spPr>
          <a:xfrm>
            <a:off x="9333309" y="1702160"/>
            <a:ext cx="1175148" cy="2753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12" name="Picture 11">
            <a:extLst>
              <a:ext uri="{FF2B5EF4-FFF2-40B4-BE49-F238E27FC236}">
                <a16:creationId xmlns:a16="http://schemas.microsoft.com/office/drawing/2014/main" id="{E9A56063-6045-4468-9358-45DFDA7E26D9}"/>
              </a:ext>
            </a:extLst>
          </p:cNvPr>
          <p:cNvPicPr>
            <a:picLocks noChangeAspect="1"/>
          </p:cNvPicPr>
          <p:nvPr/>
        </p:nvPicPr>
        <p:blipFill>
          <a:blip r:embed="rId4"/>
          <a:stretch>
            <a:fillRect/>
          </a:stretch>
        </p:blipFill>
        <p:spPr>
          <a:xfrm>
            <a:off x="6562362" y="2312533"/>
            <a:ext cx="5186724" cy="2617713"/>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472FC122-99B3-430A-B846-1014FDA8D598}"/>
              </a:ext>
            </a:extLst>
          </p:cNvPr>
          <p:cNvPicPr>
            <a:picLocks noChangeAspect="1"/>
          </p:cNvPicPr>
          <p:nvPr/>
        </p:nvPicPr>
        <p:blipFill>
          <a:blip r:embed="rId5"/>
          <a:stretch>
            <a:fillRect/>
          </a:stretch>
        </p:blipFill>
        <p:spPr>
          <a:xfrm>
            <a:off x="6562362" y="5554336"/>
            <a:ext cx="5248637" cy="69351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7399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Share access to Gmail</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243013"/>
            <a:ext cx="6462713" cy="4921434"/>
          </a:xfrm>
        </p:spPr>
        <p:txBody>
          <a:bodyPr lIns="0" tIns="0" rIns="0" bIns="0" anchor="t"/>
          <a:lstStyle/>
          <a:p>
            <a:pPr marL="227965" indent="-227965"/>
            <a:r>
              <a:rPr lang="en-US" dirty="0"/>
              <a:t>To grant access to your account:</a:t>
            </a:r>
          </a:p>
          <a:p>
            <a:pPr marL="685154" lvl="1" indent="-227965"/>
            <a:r>
              <a:rPr lang="en-US" dirty="0"/>
              <a:t>Click on Settings &gt; See all settings</a:t>
            </a:r>
          </a:p>
          <a:p>
            <a:pPr marL="685154" lvl="1" indent="-227965"/>
            <a:r>
              <a:rPr lang="en-US" dirty="0">
                <a:cs typeface="Arial" panose="020B0604020202020204" pitchFamily="34" charset="0"/>
              </a:rPr>
              <a:t>Click Accounts and Import</a:t>
            </a:r>
          </a:p>
          <a:p>
            <a:pPr marL="685154" lvl="1" indent="-227965"/>
            <a:r>
              <a:rPr lang="en-US" dirty="0">
                <a:cs typeface="Arial" panose="020B0604020202020204" pitchFamily="34" charset="0"/>
              </a:rPr>
              <a:t>Under Grant Access to your account:</a:t>
            </a:r>
          </a:p>
          <a:p>
            <a:pPr marL="1066144" lvl="2" indent="-227965"/>
            <a:r>
              <a:rPr lang="en-US" dirty="0">
                <a:cs typeface="Arial" panose="020B0604020202020204" pitchFamily="34" charset="0"/>
              </a:rPr>
              <a:t>Click Add another account</a:t>
            </a:r>
          </a:p>
          <a:p>
            <a:pPr marL="1066144" lvl="2" indent="-227965"/>
            <a:r>
              <a:rPr lang="en-US" dirty="0">
                <a:cs typeface="Arial" panose="020B0604020202020204" pitchFamily="34" charset="0"/>
              </a:rPr>
              <a:t>Enter the Google email address of the user you want to allow</a:t>
            </a:r>
          </a:p>
          <a:p>
            <a:pPr marL="1066144" lvl="2" indent="-227965"/>
            <a:r>
              <a:rPr lang="en-US" dirty="0">
                <a:cs typeface="Arial" panose="020B0604020202020204" pitchFamily="34" charset="0"/>
              </a:rPr>
              <a:t>Click Send email to grant access button to confirm</a:t>
            </a:r>
          </a:p>
          <a:p>
            <a:pPr marL="685154" lvl="1" indent="-227965"/>
            <a:endParaRPr lang="en-US" dirty="0">
              <a:cs typeface="Arial" panose="020B0604020202020204" pitchFamily="34" charset="0"/>
            </a:endParaRPr>
          </a:p>
        </p:txBody>
      </p:sp>
      <p:pic>
        <p:nvPicPr>
          <p:cNvPr id="6" name="Picture 5">
            <a:extLst>
              <a:ext uri="{FF2B5EF4-FFF2-40B4-BE49-F238E27FC236}">
                <a16:creationId xmlns:a16="http://schemas.microsoft.com/office/drawing/2014/main" id="{F4C778EA-0DAB-406A-9496-DC17DA7F39C4}"/>
              </a:ext>
            </a:extLst>
          </p:cNvPr>
          <p:cNvPicPr>
            <a:picLocks noChangeAspect="1"/>
          </p:cNvPicPr>
          <p:nvPr/>
        </p:nvPicPr>
        <p:blipFill>
          <a:blip r:embed="rId3"/>
          <a:stretch>
            <a:fillRect/>
          </a:stretch>
        </p:blipFill>
        <p:spPr>
          <a:xfrm>
            <a:off x="7058024" y="2503566"/>
            <a:ext cx="4171950" cy="1325287"/>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10A51F4B-F411-4F3B-9635-5176FCEB8D81}"/>
              </a:ext>
            </a:extLst>
          </p:cNvPr>
          <p:cNvPicPr>
            <a:picLocks noChangeAspect="1"/>
          </p:cNvPicPr>
          <p:nvPr/>
        </p:nvPicPr>
        <p:blipFill>
          <a:blip r:embed="rId4"/>
          <a:stretch>
            <a:fillRect/>
          </a:stretch>
        </p:blipFill>
        <p:spPr>
          <a:xfrm>
            <a:off x="8520111" y="728968"/>
            <a:ext cx="2652713" cy="1415345"/>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FD15644E-2E22-489F-832A-D5416C3E6001}"/>
              </a:ext>
            </a:extLst>
          </p:cNvPr>
          <p:cNvSpPr/>
          <p:nvPr/>
        </p:nvSpPr>
        <p:spPr>
          <a:xfrm>
            <a:off x="10415589" y="821864"/>
            <a:ext cx="307181" cy="345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1" name="Rectangle 10">
            <a:extLst>
              <a:ext uri="{FF2B5EF4-FFF2-40B4-BE49-F238E27FC236}">
                <a16:creationId xmlns:a16="http://schemas.microsoft.com/office/drawing/2014/main" id="{E10B4E59-5C3C-48B1-A16E-6C72F2FFF1FC}"/>
              </a:ext>
            </a:extLst>
          </p:cNvPr>
          <p:cNvSpPr/>
          <p:nvPr/>
        </p:nvSpPr>
        <p:spPr>
          <a:xfrm>
            <a:off x="9333309" y="1702160"/>
            <a:ext cx="1175148" cy="2753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13" name="Picture 12">
            <a:extLst>
              <a:ext uri="{FF2B5EF4-FFF2-40B4-BE49-F238E27FC236}">
                <a16:creationId xmlns:a16="http://schemas.microsoft.com/office/drawing/2014/main" id="{824A6E5E-6EA9-4A21-B88E-5020EDDA0A70}"/>
              </a:ext>
            </a:extLst>
          </p:cNvPr>
          <p:cNvPicPr>
            <a:picLocks noChangeAspect="1"/>
          </p:cNvPicPr>
          <p:nvPr/>
        </p:nvPicPr>
        <p:blipFill>
          <a:blip r:embed="rId5"/>
          <a:stretch>
            <a:fillRect/>
          </a:stretch>
        </p:blipFill>
        <p:spPr>
          <a:xfrm>
            <a:off x="2269271" y="4743714"/>
            <a:ext cx="4574442" cy="1267345"/>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652738A7-C868-44AC-8CB8-8E3219B2F9F8}"/>
              </a:ext>
            </a:extLst>
          </p:cNvPr>
          <p:cNvPicPr>
            <a:picLocks noChangeAspect="1"/>
          </p:cNvPicPr>
          <p:nvPr/>
        </p:nvPicPr>
        <p:blipFill>
          <a:blip r:embed="rId6"/>
          <a:stretch>
            <a:fillRect/>
          </a:stretch>
        </p:blipFill>
        <p:spPr>
          <a:xfrm>
            <a:off x="7193755" y="4743714"/>
            <a:ext cx="4036219" cy="126734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8040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Google Calendar</a:t>
            </a:r>
          </a:p>
        </p:txBody>
      </p:sp>
    </p:spTree>
    <p:extLst>
      <p:ext uri="{BB962C8B-B14F-4D97-AF65-F5344CB8AC3E}">
        <p14:creationId xmlns:p14="http://schemas.microsoft.com/office/powerpoint/2010/main" val="250777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Calendar settings</a:t>
            </a:r>
          </a:p>
        </p:txBody>
      </p:sp>
      <p:sp>
        <p:nvSpPr>
          <p:cNvPr id="5" name="Content Placeholder 4"/>
          <p:cNvSpPr>
            <a:spLocks noGrp="1"/>
          </p:cNvSpPr>
          <p:nvPr>
            <p:ph idx="1"/>
          </p:nvPr>
        </p:nvSpPr>
        <p:spPr>
          <a:xfrm>
            <a:off x="381000" y="1145219"/>
            <a:ext cx="11430000" cy="4874581"/>
          </a:xfrm>
        </p:spPr>
        <p:txBody>
          <a:bodyPr/>
          <a:lstStyle/>
          <a:p>
            <a:r>
              <a:rPr lang="en-US" sz="2000" dirty="0"/>
              <a:t>Customize your settings based on your needs</a:t>
            </a:r>
          </a:p>
          <a:p>
            <a:r>
              <a:rPr lang="en-US" sz="2000" dirty="0"/>
              <a:t>You can enable world clock with specific locations</a:t>
            </a:r>
          </a:p>
          <a:p>
            <a:pPr lvl="1"/>
            <a:r>
              <a:rPr lang="en-US" sz="1800" dirty="0"/>
              <a:t>Super helpful for scheduling meetings with people in other countries.</a:t>
            </a:r>
          </a:p>
          <a:p>
            <a:r>
              <a:rPr lang="en-US" sz="2000" dirty="0"/>
              <a:t>Customize your notification settings</a:t>
            </a:r>
          </a:p>
          <a:p>
            <a:pPr lvl="1"/>
            <a:r>
              <a:rPr lang="en-US" sz="1800" dirty="0"/>
              <a:t>Set correct reminders for upcoming events based on need</a:t>
            </a:r>
          </a:p>
          <a:p>
            <a:r>
              <a:rPr lang="en-US" sz="2000" dirty="0"/>
              <a:t>Customize your default event settings</a:t>
            </a:r>
          </a:p>
          <a:p>
            <a:r>
              <a:rPr lang="en-US" sz="2000" dirty="0"/>
              <a:t>Customize your view</a:t>
            </a:r>
          </a:p>
          <a:p>
            <a:r>
              <a:rPr lang="en-US" sz="2000" dirty="0"/>
              <a:t>Enable desktop notifications</a:t>
            </a:r>
          </a:p>
          <a:p>
            <a:r>
              <a:rPr lang="en-US" sz="2000" dirty="0"/>
              <a:t>Google Calendar mobile app syncs with Android and IOS!</a:t>
            </a:r>
          </a:p>
          <a:p>
            <a:endParaRPr lang="en-US" dirty="0"/>
          </a:p>
        </p:txBody>
      </p:sp>
      <p:pic>
        <p:nvPicPr>
          <p:cNvPr id="3" name="Picture 2">
            <a:extLst>
              <a:ext uri="{FF2B5EF4-FFF2-40B4-BE49-F238E27FC236}">
                <a16:creationId xmlns:a16="http://schemas.microsoft.com/office/drawing/2014/main" id="{51665902-B66D-40A8-8070-AB218FCB61AF}"/>
              </a:ext>
            </a:extLst>
          </p:cNvPr>
          <p:cNvPicPr>
            <a:picLocks noChangeAspect="1"/>
          </p:cNvPicPr>
          <p:nvPr/>
        </p:nvPicPr>
        <p:blipFill>
          <a:blip r:embed="rId2"/>
          <a:stretch>
            <a:fillRect/>
          </a:stretch>
        </p:blipFill>
        <p:spPr>
          <a:xfrm>
            <a:off x="8670905" y="619125"/>
            <a:ext cx="2819400" cy="5400675"/>
          </a:xfrm>
          <a:prstGeom prst="rect">
            <a:avLst/>
          </a:prstGeom>
        </p:spPr>
      </p:pic>
    </p:spTree>
    <p:extLst>
      <p:ext uri="{BB962C8B-B14F-4D97-AF65-F5344CB8AC3E}">
        <p14:creationId xmlns:p14="http://schemas.microsoft.com/office/powerpoint/2010/main" val="34668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3996FD6-844F-4FD8-A573-8A9AE75C4D6B}"/>
              </a:ext>
            </a:extLst>
          </p:cNvPr>
          <p:cNvPicPr>
            <a:picLocks noChangeAspect="1"/>
          </p:cNvPicPr>
          <p:nvPr/>
        </p:nvPicPr>
        <p:blipFill>
          <a:blip r:embed="rId2"/>
          <a:stretch>
            <a:fillRect/>
          </a:stretch>
        </p:blipFill>
        <p:spPr>
          <a:xfrm>
            <a:off x="6044031" y="3685743"/>
            <a:ext cx="2542335" cy="2678907"/>
          </a:xfrm>
          <a:prstGeom prst="rect">
            <a:avLst/>
          </a:prstGeom>
          <a:effectLst>
            <a:outerShdw blurRad="63500" sx="102000" sy="102000" algn="ctr" rotWithShape="0">
              <a:prstClr val="black">
                <a:alpha val="40000"/>
              </a:prstClr>
            </a:outerShdw>
          </a:effectLst>
        </p:spPr>
      </p:pic>
      <p:sp>
        <p:nvSpPr>
          <p:cNvPr id="4" name="Title 3"/>
          <p:cNvSpPr>
            <a:spLocks noGrp="1"/>
          </p:cNvSpPr>
          <p:nvPr>
            <p:ph type="title"/>
          </p:nvPr>
        </p:nvSpPr>
        <p:spPr>
          <a:xfrm>
            <a:off x="381000" y="304800"/>
            <a:ext cx="11430000" cy="517001"/>
          </a:xfrm>
        </p:spPr>
        <p:txBody>
          <a:bodyPr/>
          <a:lstStyle/>
          <a:p>
            <a:r>
              <a:rPr lang="en-US" dirty="0"/>
              <a:t>Importing Calendars</a:t>
            </a:r>
          </a:p>
        </p:txBody>
      </p:sp>
      <p:sp>
        <p:nvSpPr>
          <p:cNvPr id="5" name="Content Placeholder 4"/>
          <p:cNvSpPr>
            <a:spLocks noGrp="1"/>
          </p:cNvSpPr>
          <p:nvPr>
            <p:ph idx="1"/>
          </p:nvPr>
        </p:nvSpPr>
        <p:spPr>
          <a:xfrm>
            <a:off x="381000" y="1145219"/>
            <a:ext cx="5434013" cy="4874581"/>
          </a:xfrm>
        </p:spPr>
        <p:txBody>
          <a:bodyPr/>
          <a:lstStyle/>
          <a:p>
            <a:r>
              <a:rPr lang="en-US" sz="2000" dirty="0"/>
              <a:t>You can have many calendars</a:t>
            </a:r>
          </a:p>
          <a:p>
            <a:pPr lvl="1"/>
            <a:r>
              <a:rPr lang="en-US" sz="1800" dirty="0"/>
              <a:t>Import a family birthdays calendar</a:t>
            </a:r>
          </a:p>
          <a:p>
            <a:pPr lvl="1"/>
            <a:r>
              <a:rPr lang="en-US" sz="1800" dirty="0"/>
              <a:t>Import a client’s shared calendar</a:t>
            </a:r>
          </a:p>
          <a:p>
            <a:pPr lvl="1"/>
            <a:r>
              <a:rPr lang="en-US" sz="1800" dirty="0"/>
              <a:t>Google has a variety of free calendars</a:t>
            </a:r>
          </a:p>
          <a:p>
            <a:pPr lvl="2"/>
            <a:r>
              <a:rPr lang="en-US" sz="1600" dirty="0"/>
              <a:t>Regional Holidays</a:t>
            </a:r>
          </a:p>
          <a:p>
            <a:pPr lvl="2"/>
            <a:r>
              <a:rPr lang="en-US" sz="1600" dirty="0"/>
              <a:t>Global religious holidays</a:t>
            </a:r>
          </a:p>
          <a:p>
            <a:pPr lvl="2"/>
            <a:r>
              <a:rPr lang="en-US" sz="1600" dirty="0"/>
              <a:t>Sports</a:t>
            </a:r>
          </a:p>
          <a:p>
            <a:pPr lvl="2"/>
            <a:r>
              <a:rPr lang="en-US" sz="1600" dirty="0"/>
              <a:t>Phases of the moon</a:t>
            </a:r>
          </a:p>
          <a:p>
            <a:r>
              <a:rPr lang="en-US" sz="2000" dirty="0"/>
              <a:t>Add a Calendar:</a:t>
            </a:r>
          </a:p>
          <a:p>
            <a:pPr lvl="1"/>
            <a:r>
              <a:rPr lang="en-US" sz="1800" dirty="0"/>
              <a:t>Subscribe to calendar</a:t>
            </a:r>
          </a:p>
          <a:p>
            <a:pPr lvl="1"/>
            <a:r>
              <a:rPr lang="en-US" sz="1800" dirty="0"/>
              <a:t>Create New</a:t>
            </a:r>
          </a:p>
          <a:p>
            <a:pPr lvl="1"/>
            <a:r>
              <a:rPr lang="en-US" sz="1800" dirty="0"/>
              <a:t>Browse Calendars of Interest</a:t>
            </a:r>
          </a:p>
          <a:p>
            <a:pPr lvl="1"/>
            <a:r>
              <a:rPr lang="en-US" sz="1800" dirty="0"/>
              <a:t>From URL</a:t>
            </a:r>
          </a:p>
          <a:p>
            <a:pPr lvl="1"/>
            <a:r>
              <a:rPr lang="en-US" sz="1800" dirty="0"/>
              <a:t>Import from your computer</a:t>
            </a:r>
          </a:p>
          <a:p>
            <a:endParaRPr lang="en-US" dirty="0"/>
          </a:p>
        </p:txBody>
      </p:sp>
      <p:pic>
        <p:nvPicPr>
          <p:cNvPr id="3" name="Picture 2">
            <a:extLst>
              <a:ext uri="{FF2B5EF4-FFF2-40B4-BE49-F238E27FC236}">
                <a16:creationId xmlns:a16="http://schemas.microsoft.com/office/drawing/2014/main" id="{BBBA318C-4D04-484A-B36D-DE3B706B5906}"/>
              </a:ext>
            </a:extLst>
          </p:cNvPr>
          <p:cNvPicPr>
            <a:picLocks noChangeAspect="1"/>
          </p:cNvPicPr>
          <p:nvPr/>
        </p:nvPicPr>
        <p:blipFill>
          <a:blip r:embed="rId3"/>
          <a:stretch>
            <a:fillRect/>
          </a:stretch>
        </p:blipFill>
        <p:spPr>
          <a:xfrm>
            <a:off x="8948737" y="1507332"/>
            <a:ext cx="2543175" cy="2914650"/>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FB63DF24-CFB8-446E-A625-764B6FAE60A7}"/>
              </a:ext>
            </a:extLst>
          </p:cNvPr>
          <p:cNvPicPr>
            <a:picLocks noChangeAspect="1"/>
          </p:cNvPicPr>
          <p:nvPr/>
        </p:nvPicPr>
        <p:blipFill>
          <a:blip r:embed="rId4"/>
          <a:stretch>
            <a:fillRect/>
          </a:stretch>
        </p:blipFill>
        <p:spPr>
          <a:xfrm>
            <a:off x="7786687" y="742950"/>
            <a:ext cx="3705225" cy="600075"/>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00A3A9CC-1D66-4684-9C9A-EF298926D42D}"/>
              </a:ext>
            </a:extLst>
          </p:cNvPr>
          <p:cNvSpPr/>
          <p:nvPr/>
        </p:nvSpPr>
        <p:spPr>
          <a:xfrm>
            <a:off x="7736681" y="5593556"/>
            <a:ext cx="350045" cy="3143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2" name="Rectangle 11">
            <a:extLst>
              <a:ext uri="{FF2B5EF4-FFF2-40B4-BE49-F238E27FC236}">
                <a16:creationId xmlns:a16="http://schemas.microsoft.com/office/drawing/2014/main" id="{3690EF65-0E41-4D65-90CF-2E7047C01D2D}"/>
              </a:ext>
            </a:extLst>
          </p:cNvPr>
          <p:cNvSpPr/>
          <p:nvPr/>
        </p:nvSpPr>
        <p:spPr>
          <a:xfrm>
            <a:off x="8948737" y="840634"/>
            <a:ext cx="459582" cy="3666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3" name="Rectangle 12">
            <a:extLst>
              <a:ext uri="{FF2B5EF4-FFF2-40B4-BE49-F238E27FC236}">
                <a16:creationId xmlns:a16="http://schemas.microsoft.com/office/drawing/2014/main" id="{09DDAA46-4269-46BC-B76C-C84AFA4B5B45}"/>
              </a:ext>
            </a:extLst>
          </p:cNvPr>
          <p:cNvSpPr/>
          <p:nvPr/>
        </p:nvSpPr>
        <p:spPr>
          <a:xfrm>
            <a:off x="9065417" y="2064596"/>
            <a:ext cx="2205037" cy="22430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38505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5228-DB3E-4347-8DB1-91FDEC2671F0}"/>
              </a:ext>
            </a:extLst>
          </p:cNvPr>
          <p:cNvSpPr>
            <a:spLocks noGrp="1"/>
          </p:cNvSpPr>
          <p:nvPr>
            <p:ph type="title"/>
          </p:nvPr>
        </p:nvSpPr>
        <p:spPr>
          <a:xfrm>
            <a:off x="381000" y="1780971"/>
            <a:ext cx="11430000" cy="517064"/>
          </a:xfrm>
        </p:spPr>
        <p:txBody>
          <a:bodyPr/>
          <a:lstStyle/>
          <a:p>
            <a:r>
              <a:rPr lang="en-US" dirty="0">
                <a:solidFill>
                  <a:schemeClr val="bg2"/>
                </a:solidFill>
              </a:rPr>
              <a:t>Agenda</a:t>
            </a:r>
          </a:p>
        </p:txBody>
      </p:sp>
      <p:pic>
        <p:nvPicPr>
          <p:cNvPr id="4" name="Picture 3">
            <a:extLst>
              <a:ext uri="{FF2B5EF4-FFF2-40B4-BE49-F238E27FC236}">
                <a16:creationId xmlns:a16="http://schemas.microsoft.com/office/drawing/2014/main" id="{2607062E-103A-4ED9-BBF0-AC2A40A3FCB6}"/>
              </a:ext>
            </a:extLst>
          </p:cNvPr>
          <p:cNvPicPr>
            <a:picLocks noChangeAspect="1"/>
          </p:cNvPicPr>
          <p:nvPr/>
        </p:nvPicPr>
        <p:blipFill>
          <a:blip r:embed="rId3"/>
          <a:stretch>
            <a:fillRect/>
          </a:stretch>
        </p:blipFill>
        <p:spPr>
          <a:xfrm>
            <a:off x="1" y="0"/>
            <a:ext cx="10819391" cy="1780971"/>
          </a:xfrm>
          <a:prstGeom prst="rect">
            <a:avLst/>
          </a:prstGeom>
        </p:spPr>
      </p:pic>
      <p:graphicFrame>
        <p:nvGraphicFramePr>
          <p:cNvPr id="6" name="Diagram 5">
            <a:extLst>
              <a:ext uri="{FF2B5EF4-FFF2-40B4-BE49-F238E27FC236}">
                <a16:creationId xmlns:a16="http://schemas.microsoft.com/office/drawing/2014/main" id="{2D03BCA3-8D80-4D40-8213-1A8A68DA56E7}"/>
              </a:ext>
            </a:extLst>
          </p:cNvPr>
          <p:cNvGraphicFramePr/>
          <p:nvPr>
            <p:extLst>
              <p:ext uri="{D42A27DB-BD31-4B8C-83A1-F6EECF244321}">
                <p14:modId xmlns:p14="http://schemas.microsoft.com/office/powerpoint/2010/main" val="802219910"/>
              </p:ext>
            </p:extLst>
          </p:nvPr>
        </p:nvGraphicFramePr>
        <p:xfrm>
          <a:off x="-90313" y="1182511"/>
          <a:ext cx="1205653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1759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Sharing Calendars</a:t>
            </a:r>
          </a:p>
        </p:txBody>
      </p:sp>
      <p:sp>
        <p:nvSpPr>
          <p:cNvPr id="5" name="Content Placeholder 4"/>
          <p:cNvSpPr>
            <a:spLocks noGrp="1"/>
          </p:cNvSpPr>
          <p:nvPr>
            <p:ph idx="1"/>
          </p:nvPr>
        </p:nvSpPr>
        <p:spPr>
          <a:xfrm>
            <a:off x="381000" y="1145219"/>
            <a:ext cx="6972299" cy="4874581"/>
          </a:xfrm>
        </p:spPr>
        <p:txBody>
          <a:bodyPr/>
          <a:lstStyle/>
          <a:p>
            <a:r>
              <a:rPr lang="en-US" sz="2000" dirty="0"/>
              <a:t>Sharing calendars can be helpful for managing your family’s schedule:</a:t>
            </a:r>
          </a:p>
          <a:p>
            <a:pPr lvl="1"/>
            <a:r>
              <a:rPr lang="en-US" sz="1600" dirty="0"/>
              <a:t>It is very simple to do</a:t>
            </a:r>
          </a:p>
          <a:p>
            <a:pPr lvl="1"/>
            <a:r>
              <a:rPr lang="en-US" sz="1600" dirty="0"/>
              <a:t>Makes planning and coordinating easier</a:t>
            </a:r>
          </a:p>
          <a:p>
            <a:pPr lvl="1"/>
            <a:r>
              <a:rPr lang="en-US" sz="1600" dirty="0"/>
              <a:t>Decreases phone calls to double-check on schedule</a:t>
            </a:r>
          </a:p>
          <a:p>
            <a:pPr lvl="1"/>
            <a:r>
              <a:rPr lang="en-US" sz="1600" dirty="0"/>
              <a:t>New events added are instantly shared with members</a:t>
            </a:r>
          </a:p>
          <a:p>
            <a:r>
              <a:rPr lang="en-US" sz="2000" dirty="0"/>
              <a:t>Manage &amp; Share</a:t>
            </a:r>
          </a:p>
          <a:p>
            <a:pPr lvl="1"/>
            <a:r>
              <a:rPr lang="en-US" sz="1600" dirty="0"/>
              <a:t>Family trips</a:t>
            </a:r>
          </a:p>
          <a:p>
            <a:pPr lvl="1"/>
            <a:r>
              <a:rPr lang="en-US" sz="1600" dirty="0"/>
              <a:t>Medical and Dental appts</a:t>
            </a:r>
          </a:p>
          <a:p>
            <a:pPr lvl="1"/>
            <a:r>
              <a:rPr lang="en-US" sz="1600" dirty="0"/>
              <a:t>Upcoming events &amp; celebrations</a:t>
            </a:r>
          </a:p>
          <a:p>
            <a:pPr lvl="1"/>
            <a:endParaRPr lang="en-US" sz="2000" dirty="0"/>
          </a:p>
          <a:p>
            <a:endParaRPr lang="en-US" dirty="0"/>
          </a:p>
        </p:txBody>
      </p:sp>
      <p:pic>
        <p:nvPicPr>
          <p:cNvPr id="3" name="Picture 2">
            <a:extLst>
              <a:ext uri="{FF2B5EF4-FFF2-40B4-BE49-F238E27FC236}">
                <a16:creationId xmlns:a16="http://schemas.microsoft.com/office/drawing/2014/main" id="{7D3494E3-FC73-4332-91F7-4CA4B0A00D00}"/>
              </a:ext>
            </a:extLst>
          </p:cNvPr>
          <p:cNvPicPr>
            <a:picLocks noChangeAspect="1"/>
          </p:cNvPicPr>
          <p:nvPr/>
        </p:nvPicPr>
        <p:blipFill>
          <a:blip r:embed="rId2"/>
          <a:stretch>
            <a:fillRect/>
          </a:stretch>
        </p:blipFill>
        <p:spPr>
          <a:xfrm>
            <a:off x="7662094" y="1406827"/>
            <a:ext cx="3479007" cy="2022173"/>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A461D0A8-914D-4523-A350-79858AF3827D}"/>
              </a:ext>
            </a:extLst>
          </p:cNvPr>
          <p:cNvPicPr>
            <a:picLocks noChangeAspect="1"/>
          </p:cNvPicPr>
          <p:nvPr/>
        </p:nvPicPr>
        <p:blipFill>
          <a:blip r:embed="rId3"/>
          <a:stretch>
            <a:fillRect/>
          </a:stretch>
        </p:blipFill>
        <p:spPr>
          <a:xfrm>
            <a:off x="7969275" y="563300"/>
            <a:ext cx="3171826" cy="513689"/>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16A478EE-A8DB-4BCA-8288-C3A28F9A3703}"/>
              </a:ext>
            </a:extLst>
          </p:cNvPr>
          <p:cNvPicPr>
            <a:picLocks noChangeAspect="1"/>
          </p:cNvPicPr>
          <p:nvPr/>
        </p:nvPicPr>
        <p:blipFill>
          <a:blip r:embed="rId4"/>
          <a:stretch>
            <a:fillRect/>
          </a:stretch>
        </p:blipFill>
        <p:spPr>
          <a:xfrm>
            <a:off x="6268364" y="3683465"/>
            <a:ext cx="5542636" cy="2269305"/>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958AF20-FD28-4BF4-B220-8AF7DB88A357}"/>
              </a:ext>
            </a:extLst>
          </p:cNvPr>
          <p:cNvSpPr/>
          <p:nvPr/>
        </p:nvSpPr>
        <p:spPr>
          <a:xfrm>
            <a:off x="7662094" y="2228850"/>
            <a:ext cx="1017562" cy="1928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0" name="Rectangle 9">
            <a:extLst>
              <a:ext uri="{FF2B5EF4-FFF2-40B4-BE49-F238E27FC236}">
                <a16:creationId xmlns:a16="http://schemas.microsoft.com/office/drawing/2014/main" id="{2FF852C5-2BFD-4AB0-9B06-6C76519C794A}"/>
              </a:ext>
            </a:extLst>
          </p:cNvPr>
          <p:cNvSpPr/>
          <p:nvPr/>
        </p:nvSpPr>
        <p:spPr>
          <a:xfrm>
            <a:off x="8965406" y="645319"/>
            <a:ext cx="378619" cy="3333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1" name="Rectangle 10">
            <a:extLst>
              <a:ext uri="{FF2B5EF4-FFF2-40B4-BE49-F238E27FC236}">
                <a16:creationId xmlns:a16="http://schemas.microsoft.com/office/drawing/2014/main" id="{57850702-1075-493A-B929-79C2122299D7}"/>
              </a:ext>
            </a:extLst>
          </p:cNvPr>
          <p:cNvSpPr/>
          <p:nvPr/>
        </p:nvSpPr>
        <p:spPr>
          <a:xfrm>
            <a:off x="8202637" y="3983832"/>
            <a:ext cx="3379762" cy="985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13434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Meetings</a:t>
            </a:r>
          </a:p>
        </p:txBody>
      </p:sp>
      <p:sp>
        <p:nvSpPr>
          <p:cNvPr id="5" name="Content Placeholder 4"/>
          <p:cNvSpPr>
            <a:spLocks noGrp="1"/>
          </p:cNvSpPr>
          <p:nvPr>
            <p:ph idx="1"/>
          </p:nvPr>
        </p:nvSpPr>
        <p:spPr>
          <a:xfrm>
            <a:off x="380999" y="1145219"/>
            <a:ext cx="5826919" cy="4874581"/>
          </a:xfrm>
        </p:spPr>
        <p:txBody>
          <a:bodyPr/>
          <a:lstStyle/>
          <a:p>
            <a:r>
              <a:rPr lang="en-US" sz="2000" dirty="0"/>
              <a:t>Use “Find a time” to pick a time that works for all</a:t>
            </a:r>
          </a:p>
          <a:p>
            <a:pPr lvl="1"/>
            <a:r>
              <a:rPr lang="en-US" sz="1600" dirty="0"/>
              <a:t>Only works if all invitees are using Google Calendar.</a:t>
            </a:r>
          </a:p>
          <a:p>
            <a:pPr lvl="1"/>
            <a:r>
              <a:rPr lang="en-US" sz="1600" dirty="0"/>
              <a:t>Once selected, the system shows you the schedules of each participant.</a:t>
            </a:r>
          </a:p>
          <a:p>
            <a:r>
              <a:rPr lang="en-US" sz="2000" dirty="0"/>
              <a:t>Use Google Meet to host a video conference</a:t>
            </a:r>
          </a:p>
          <a:p>
            <a:pPr lvl="1"/>
            <a:r>
              <a:rPr lang="en-US" sz="1600" dirty="0"/>
              <a:t>Adds a video link that can hold up to 100 participants.</a:t>
            </a:r>
          </a:p>
          <a:p>
            <a:pPr lvl="1"/>
            <a:r>
              <a:rPr lang="en-US" sz="1600" dirty="0"/>
              <a:t>Click Add Google Meet video conferencing</a:t>
            </a:r>
          </a:p>
          <a:p>
            <a:pPr lvl="1"/>
            <a:r>
              <a:rPr lang="en-US" sz="1600" dirty="0"/>
              <a:t>Auto creates a link for the meeting</a:t>
            </a:r>
          </a:p>
          <a:p>
            <a:r>
              <a:rPr lang="en-US" sz="2000" dirty="0"/>
              <a:t>Appointment schedule</a:t>
            </a:r>
          </a:p>
          <a:p>
            <a:pPr lvl="1"/>
            <a:r>
              <a:rPr lang="en-US" sz="1600" dirty="0"/>
              <a:t>Available with Google Workspace Individual</a:t>
            </a:r>
          </a:p>
          <a:p>
            <a:pPr lvl="1"/>
            <a:r>
              <a:rPr lang="en-US" sz="1600" dirty="0"/>
              <a:t>You can have your own professional booking page so people can see your availability and book an appointment with you. </a:t>
            </a:r>
          </a:p>
          <a:p>
            <a:pPr lvl="1"/>
            <a:r>
              <a:rPr lang="en-US" sz="1600" dirty="0"/>
              <a:t>This is a premium feature.</a:t>
            </a:r>
          </a:p>
          <a:p>
            <a:pPr lvl="1"/>
            <a:r>
              <a:rPr lang="en-US" sz="1600" dirty="0"/>
              <a:t>Learn more </a:t>
            </a:r>
            <a:r>
              <a:rPr lang="en-US" sz="1600" dirty="0">
                <a:hlinkClick r:id="rId2"/>
              </a:rPr>
              <a:t>here</a:t>
            </a:r>
            <a:r>
              <a:rPr lang="en-US" sz="1600" dirty="0"/>
              <a:t>.</a:t>
            </a:r>
          </a:p>
        </p:txBody>
      </p:sp>
      <p:pic>
        <p:nvPicPr>
          <p:cNvPr id="6" name="Picture 5">
            <a:extLst>
              <a:ext uri="{FF2B5EF4-FFF2-40B4-BE49-F238E27FC236}">
                <a16:creationId xmlns:a16="http://schemas.microsoft.com/office/drawing/2014/main" id="{422DD46A-B45B-4B20-8097-93DFBBAD4BD2}"/>
              </a:ext>
            </a:extLst>
          </p:cNvPr>
          <p:cNvPicPr>
            <a:picLocks noChangeAspect="1"/>
          </p:cNvPicPr>
          <p:nvPr/>
        </p:nvPicPr>
        <p:blipFill>
          <a:blip r:embed="rId3"/>
          <a:stretch>
            <a:fillRect/>
          </a:stretch>
        </p:blipFill>
        <p:spPr>
          <a:xfrm>
            <a:off x="6372225" y="563300"/>
            <a:ext cx="3159919" cy="3667304"/>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BD4A8631-633A-428A-AFE9-49AA0D759D9D}"/>
              </a:ext>
            </a:extLst>
          </p:cNvPr>
          <p:cNvPicPr>
            <a:picLocks noChangeAspect="1"/>
          </p:cNvPicPr>
          <p:nvPr/>
        </p:nvPicPr>
        <p:blipFill>
          <a:blip r:embed="rId4"/>
          <a:stretch>
            <a:fillRect/>
          </a:stretch>
        </p:blipFill>
        <p:spPr>
          <a:xfrm>
            <a:off x="8758511" y="2300444"/>
            <a:ext cx="3052489" cy="3860319"/>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5D5EAD0C-BD5A-4998-976E-06B573A0E343}"/>
              </a:ext>
            </a:extLst>
          </p:cNvPr>
          <p:cNvSpPr/>
          <p:nvPr/>
        </p:nvSpPr>
        <p:spPr>
          <a:xfrm>
            <a:off x="6757988" y="2700337"/>
            <a:ext cx="1885950" cy="2786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0" name="Rectangle 9">
            <a:extLst>
              <a:ext uri="{FF2B5EF4-FFF2-40B4-BE49-F238E27FC236}">
                <a16:creationId xmlns:a16="http://schemas.microsoft.com/office/drawing/2014/main" id="{E40A4799-6BBF-4A57-A0CD-3CD8DA3AC804}"/>
              </a:ext>
            </a:extLst>
          </p:cNvPr>
          <p:cNvSpPr/>
          <p:nvPr/>
        </p:nvSpPr>
        <p:spPr>
          <a:xfrm>
            <a:off x="9124951" y="4386263"/>
            <a:ext cx="1162049" cy="2952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1" name="Rectangle 10">
            <a:extLst>
              <a:ext uri="{FF2B5EF4-FFF2-40B4-BE49-F238E27FC236}">
                <a16:creationId xmlns:a16="http://schemas.microsoft.com/office/drawing/2014/main" id="{3924E498-845E-4C53-ABFD-C10430144306}"/>
              </a:ext>
            </a:extLst>
          </p:cNvPr>
          <p:cNvSpPr/>
          <p:nvPr/>
        </p:nvSpPr>
        <p:spPr>
          <a:xfrm>
            <a:off x="8114383" y="1228412"/>
            <a:ext cx="1329655" cy="213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2" name="Rectangle 11">
            <a:extLst>
              <a:ext uri="{FF2B5EF4-FFF2-40B4-BE49-F238E27FC236}">
                <a16:creationId xmlns:a16="http://schemas.microsoft.com/office/drawing/2014/main" id="{AB31109D-9ECD-4F19-B596-644C6A263F52}"/>
              </a:ext>
            </a:extLst>
          </p:cNvPr>
          <p:cNvSpPr/>
          <p:nvPr/>
        </p:nvSpPr>
        <p:spPr>
          <a:xfrm>
            <a:off x="6682518" y="2251406"/>
            <a:ext cx="675545" cy="213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9302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Daily Agenda</a:t>
            </a:r>
          </a:p>
        </p:txBody>
      </p:sp>
      <p:sp>
        <p:nvSpPr>
          <p:cNvPr id="5" name="Content Placeholder 4"/>
          <p:cNvSpPr>
            <a:spLocks noGrp="1"/>
          </p:cNvSpPr>
          <p:nvPr>
            <p:ph idx="1"/>
          </p:nvPr>
        </p:nvSpPr>
        <p:spPr>
          <a:xfrm>
            <a:off x="381000" y="1145219"/>
            <a:ext cx="11277600" cy="2514601"/>
          </a:xfrm>
        </p:spPr>
        <p:txBody>
          <a:bodyPr/>
          <a:lstStyle/>
          <a:p>
            <a:r>
              <a:rPr lang="en-US" sz="2000" dirty="0"/>
              <a:t>Google calendar can provide a daily agenda for the day for any calendar you choose. </a:t>
            </a:r>
          </a:p>
          <a:p>
            <a:r>
              <a:rPr lang="en-US" sz="2000" dirty="0"/>
              <a:t>To enable this:</a:t>
            </a:r>
          </a:p>
          <a:p>
            <a:pPr lvl="1"/>
            <a:r>
              <a:rPr lang="en-US" sz="1800" dirty="0"/>
              <a:t>Find the calendar you want a daily agenda for in the left frame.</a:t>
            </a:r>
          </a:p>
          <a:p>
            <a:pPr lvl="1"/>
            <a:r>
              <a:rPr lang="en-US" sz="1800" dirty="0"/>
              <a:t>Click the 3 dots next to it</a:t>
            </a:r>
          </a:p>
          <a:p>
            <a:pPr lvl="1"/>
            <a:r>
              <a:rPr lang="en-US" sz="1800" dirty="0"/>
              <a:t>Click Settings and sharing</a:t>
            </a:r>
          </a:p>
          <a:p>
            <a:pPr lvl="1"/>
            <a:r>
              <a:rPr lang="en-US" sz="1800" dirty="0"/>
              <a:t>Under Other notifications, find Daily agenda and change the drop-down to Email.</a:t>
            </a:r>
          </a:p>
          <a:p>
            <a:pPr lvl="1"/>
            <a:endParaRPr lang="en-US" sz="1467" dirty="0"/>
          </a:p>
          <a:p>
            <a:endParaRPr lang="en-US" sz="2000" dirty="0"/>
          </a:p>
          <a:p>
            <a:endParaRPr lang="en-US" dirty="0"/>
          </a:p>
        </p:txBody>
      </p:sp>
      <p:pic>
        <p:nvPicPr>
          <p:cNvPr id="6" name="Picture 5">
            <a:extLst>
              <a:ext uri="{FF2B5EF4-FFF2-40B4-BE49-F238E27FC236}">
                <a16:creationId xmlns:a16="http://schemas.microsoft.com/office/drawing/2014/main" id="{35D6586A-5563-419F-94EB-A7A19F80746D}"/>
              </a:ext>
            </a:extLst>
          </p:cNvPr>
          <p:cNvPicPr>
            <a:picLocks noChangeAspect="1"/>
          </p:cNvPicPr>
          <p:nvPr/>
        </p:nvPicPr>
        <p:blipFill>
          <a:blip r:embed="rId2"/>
          <a:stretch>
            <a:fillRect/>
          </a:stretch>
        </p:blipFill>
        <p:spPr>
          <a:xfrm>
            <a:off x="3752002" y="3828618"/>
            <a:ext cx="2475614" cy="2514600"/>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36C6F6EA-B5B6-4118-86CC-0BA8251103EB}"/>
              </a:ext>
            </a:extLst>
          </p:cNvPr>
          <p:cNvPicPr>
            <a:picLocks noChangeAspect="1"/>
          </p:cNvPicPr>
          <p:nvPr/>
        </p:nvPicPr>
        <p:blipFill>
          <a:blip r:embed="rId3"/>
          <a:stretch>
            <a:fillRect/>
          </a:stretch>
        </p:blipFill>
        <p:spPr>
          <a:xfrm>
            <a:off x="1135383" y="3828618"/>
            <a:ext cx="1584416" cy="992901"/>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0ACCF1B2-E5F4-48D5-981A-18FFE6EF8F71}"/>
              </a:ext>
            </a:extLst>
          </p:cNvPr>
          <p:cNvPicPr>
            <a:picLocks noChangeAspect="1"/>
          </p:cNvPicPr>
          <p:nvPr/>
        </p:nvPicPr>
        <p:blipFill>
          <a:blip r:embed="rId4"/>
          <a:stretch>
            <a:fillRect/>
          </a:stretch>
        </p:blipFill>
        <p:spPr>
          <a:xfrm>
            <a:off x="7259820" y="3828618"/>
            <a:ext cx="3860006" cy="2146480"/>
          </a:xfrm>
          <a:prstGeom prst="rect">
            <a:avLst/>
          </a:prstGeom>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B5FAB411-FA2F-424B-9CF1-900CD4B7AB8F}"/>
              </a:ext>
            </a:extLst>
          </p:cNvPr>
          <p:cNvSpPr/>
          <p:nvPr/>
        </p:nvSpPr>
        <p:spPr>
          <a:xfrm>
            <a:off x="2407444" y="4550569"/>
            <a:ext cx="228600" cy="214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4" name="Rectangle 13">
            <a:extLst>
              <a:ext uri="{FF2B5EF4-FFF2-40B4-BE49-F238E27FC236}">
                <a16:creationId xmlns:a16="http://schemas.microsoft.com/office/drawing/2014/main" id="{63E1F5EF-F241-4FD3-A109-C029A5FCBB8E}"/>
              </a:ext>
            </a:extLst>
          </p:cNvPr>
          <p:cNvSpPr/>
          <p:nvPr/>
        </p:nvSpPr>
        <p:spPr>
          <a:xfrm>
            <a:off x="4989810" y="5079206"/>
            <a:ext cx="932360" cy="194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5" name="Rectangle 14">
            <a:extLst>
              <a:ext uri="{FF2B5EF4-FFF2-40B4-BE49-F238E27FC236}">
                <a16:creationId xmlns:a16="http://schemas.microsoft.com/office/drawing/2014/main" id="{B381D2E3-9AE0-464C-B47D-FBC9F1236AA8}"/>
              </a:ext>
            </a:extLst>
          </p:cNvPr>
          <p:cNvSpPr/>
          <p:nvPr/>
        </p:nvSpPr>
        <p:spPr>
          <a:xfrm>
            <a:off x="10379868" y="5615406"/>
            <a:ext cx="739957" cy="271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01854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Keyboard Shortcuts</a:t>
            </a:r>
          </a:p>
        </p:txBody>
      </p:sp>
      <p:sp>
        <p:nvSpPr>
          <p:cNvPr id="5" name="Content Placeholder 4"/>
          <p:cNvSpPr>
            <a:spLocks noGrp="1"/>
          </p:cNvSpPr>
          <p:nvPr>
            <p:ph idx="1"/>
          </p:nvPr>
        </p:nvSpPr>
        <p:spPr>
          <a:xfrm>
            <a:off x="381000" y="1145219"/>
            <a:ext cx="11430000" cy="4874581"/>
          </a:xfrm>
        </p:spPr>
        <p:txBody>
          <a:bodyPr/>
          <a:lstStyle/>
          <a:p>
            <a:r>
              <a:rPr lang="en-US" sz="2000" dirty="0"/>
              <a:t>Enable these in Settings</a:t>
            </a:r>
          </a:p>
          <a:p>
            <a:r>
              <a:rPr lang="en-US" sz="2000" dirty="0"/>
              <a:t>Here's a sample of some helpful keyboard shortcuts:</a:t>
            </a:r>
          </a:p>
          <a:p>
            <a:pPr lvl="1"/>
            <a:r>
              <a:rPr lang="en-US" sz="1800" dirty="0"/>
              <a:t>Search: shift + /</a:t>
            </a:r>
          </a:p>
          <a:p>
            <a:pPr lvl="1"/>
            <a:r>
              <a:rPr lang="en-US" sz="1800" dirty="0"/>
              <a:t>Create event: c</a:t>
            </a:r>
          </a:p>
          <a:p>
            <a:pPr lvl="1"/>
            <a:r>
              <a:rPr lang="en-US" sz="1800" dirty="0"/>
              <a:t>Scroll to previous date range: k or p</a:t>
            </a:r>
          </a:p>
          <a:p>
            <a:pPr lvl="1"/>
            <a:r>
              <a:rPr lang="en-US" sz="1800" dirty="0"/>
              <a:t>Scroll to next date range: j or n</a:t>
            </a:r>
          </a:p>
          <a:p>
            <a:pPr lvl="1"/>
            <a:r>
              <a:rPr lang="en-US" sz="1800" dirty="0"/>
              <a:t>Jump to today: t</a:t>
            </a:r>
          </a:p>
          <a:p>
            <a:pPr lvl="1"/>
            <a:r>
              <a:rPr lang="en-US" sz="1800" dirty="0"/>
              <a:t>Delete event: Backspace or Delete</a:t>
            </a:r>
          </a:p>
          <a:p>
            <a:pPr lvl="1"/>
            <a:r>
              <a:rPr lang="en-US" sz="1800" dirty="0"/>
              <a:t>Switch views to:</a:t>
            </a:r>
          </a:p>
          <a:p>
            <a:pPr lvl="2"/>
            <a:r>
              <a:rPr lang="en-US" sz="1600" dirty="0"/>
              <a:t>Day: 1 or d</a:t>
            </a:r>
          </a:p>
          <a:p>
            <a:pPr lvl="2"/>
            <a:r>
              <a:rPr lang="en-US" sz="1600" dirty="0"/>
              <a:t>Week: 2 or w</a:t>
            </a:r>
          </a:p>
          <a:p>
            <a:pPr lvl="2"/>
            <a:r>
              <a:rPr lang="en-US" sz="1600" dirty="0"/>
              <a:t>Month: 3 or m</a:t>
            </a:r>
          </a:p>
          <a:p>
            <a:pPr lvl="2"/>
            <a:r>
              <a:rPr lang="en-US" sz="1600" dirty="0"/>
              <a:t>7 days: 4 or x</a:t>
            </a:r>
          </a:p>
          <a:p>
            <a:pPr lvl="2"/>
            <a:r>
              <a:rPr lang="en-US" sz="1600" dirty="0"/>
              <a:t>Agenda: 5 or a</a:t>
            </a:r>
          </a:p>
          <a:p>
            <a:endParaRPr lang="en-US" dirty="0"/>
          </a:p>
        </p:txBody>
      </p:sp>
      <p:pic>
        <p:nvPicPr>
          <p:cNvPr id="3" name="Picture 2">
            <a:extLst>
              <a:ext uri="{FF2B5EF4-FFF2-40B4-BE49-F238E27FC236}">
                <a16:creationId xmlns:a16="http://schemas.microsoft.com/office/drawing/2014/main" id="{3C202273-FC06-4DA4-9046-626F9EC9EFF8}"/>
              </a:ext>
            </a:extLst>
          </p:cNvPr>
          <p:cNvPicPr>
            <a:picLocks noChangeAspect="1"/>
          </p:cNvPicPr>
          <p:nvPr/>
        </p:nvPicPr>
        <p:blipFill>
          <a:blip r:embed="rId2"/>
          <a:stretch>
            <a:fillRect/>
          </a:stretch>
        </p:blipFill>
        <p:spPr>
          <a:xfrm>
            <a:off x="6669881" y="2845593"/>
            <a:ext cx="4181475" cy="13525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293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GQueues</a:t>
            </a:r>
          </a:p>
        </p:txBody>
      </p:sp>
    </p:spTree>
    <p:extLst>
      <p:ext uri="{BB962C8B-B14F-4D97-AF65-F5344CB8AC3E}">
        <p14:creationId xmlns:p14="http://schemas.microsoft.com/office/powerpoint/2010/main" val="298952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GQueues</a:t>
            </a:r>
          </a:p>
        </p:txBody>
      </p:sp>
      <p:sp>
        <p:nvSpPr>
          <p:cNvPr id="5" name="Content Placeholder 4"/>
          <p:cNvSpPr>
            <a:spLocks noGrp="1"/>
          </p:cNvSpPr>
          <p:nvPr>
            <p:ph idx="1"/>
          </p:nvPr>
        </p:nvSpPr>
        <p:spPr>
          <a:xfrm>
            <a:off x="381000" y="1145219"/>
            <a:ext cx="7291388" cy="5305587"/>
          </a:xfrm>
        </p:spPr>
        <p:txBody>
          <a:bodyPr/>
          <a:lstStyle/>
          <a:p>
            <a:r>
              <a:rPr lang="en-US" sz="2000" dirty="0"/>
              <a:t>This tool is used for managing work</a:t>
            </a:r>
          </a:p>
          <a:p>
            <a:pPr lvl="1"/>
            <a:r>
              <a:rPr lang="en-US" sz="1800" dirty="0"/>
              <a:t>Allows you to set tasks for yourself or your team</a:t>
            </a:r>
          </a:p>
          <a:p>
            <a:pPr lvl="1"/>
            <a:r>
              <a:rPr lang="en-US" sz="1800" dirty="0"/>
              <a:t>Collaborate on projects with others</a:t>
            </a:r>
          </a:p>
          <a:p>
            <a:r>
              <a:rPr lang="en-US" sz="2000" dirty="0"/>
              <a:t>Categories group tasks</a:t>
            </a:r>
          </a:p>
          <a:p>
            <a:r>
              <a:rPr lang="en-US" sz="2000" dirty="0"/>
              <a:t>Create teams for collaborative work</a:t>
            </a:r>
          </a:p>
          <a:p>
            <a:r>
              <a:rPr lang="en-US" sz="2000" dirty="0"/>
              <a:t>Queues are lists of tasks within categories or teams</a:t>
            </a:r>
          </a:p>
          <a:p>
            <a:pPr lvl="1"/>
            <a:r>
              <a:rPr lang="en-US" sz="1800" dirty="0"/>
              <a:t>Can create subtasks to break work into manageable chunks</a:t>
            </a:r>
          </a:p>
          <a:p>
            <a:r>
              <a:rPr lang="en-US" sz="2000" dirty="0"/>
              <a:t>Free and paid accounts available</a:t>
            </a:r>
          </a:p>
          <a:p>
            <a:r>
              <a:rPr lang="en-US" sz="2000" dirty="0"/>
              <a:t>Integrates with Google calendar for deadlines and reminders</a:t>
            </a:r>
          </a:p>
          <a:p>
            <a:r>
              <a:rPr lang="en-US" sz="2000" dirty="0"/>
              <a:t>Check it out at </a:t>
            </a:r>
            <a:r>
              <a:rPr lang="en-US" sz="2000" dirty="0">
                <a:hlinkClick r:id="rId3"/>
              </a:rPr>
              <a:t>www.gqueues.com</a:t>
            </a:r>
            <a:r>
              <a:rPr lang="en-US" sz="2000" dirty="0"/>
              <a:t> </a:t>
            </a:r>
          </a:p>
          <a:p>
            <a:endParaRPr lang="en-US" dirty="0"/>
          </a:p>
          <a:p>
            <a:pPr lvl="1"/>
            <a:endParaRPr lang="en-US" dirty="0"/>
          </a:p>
          <a:p>
            <a:endParaRPr lang="en-US" dirty="0"/>
          </a:p>
        </p:txBody>
      </p:sp>
      <p:pic>
        <p:nvPicPr>
          <p:cNvPr id="3" name="Picture 2">
            <a:extLst>
              <a:ext uri="{FF2B5EF4-FFF2-40B4-BE49-F238E27FC236}">
                <a16:creationId xmlns:a16="http://schemas.microsoft.com/office/drawing/2014/main" id="{B25CF02D-91C3-490F-96CC-9D44E08D01DB}"/>
              </a:ext>
            </a:extLst>
          </p:cNvPr>
          <p:cNvPicPr>
            <a:picLocks noChangeAspect="1"/>
          </p:cNvPicPr>
          <p:nvPr/>
        </p:nvPicPr>
        <p:blipFill>
          <a:blip r:embed="rId4"/>
          <a:stretch>
            <a:fillRect/>
          </a:stretch>
        </p:blipFill>
        <p:spPr>
          <a:xfrm>
            <a:off x="8428310" y="563300"/>
            <a:ext cx="1461320" cy="5500687"/>
          </a:xfrm>
          <a:prstGeom prst="rect">
            <a:avLst/>
          </a:prstGeom>
        </p:spPr>
      </p:pic>
    </p:spTree>
    <p:extLst>
      <p:ext uri="{BB962C8B-B14F-4D97-AF65-F5344CB8AC3E}">
        <p14:creationId xmlns:p14="http://schemas.microsoft.com/office/powerpoint/2010/main" val="408706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GQueues</a:t>
            </a:r>
          </a:p>
        </p:txBody>
      </p:sp>
      <p:sp>
        <p:nvSpPr>
          <p:cNvPr id="5" name="Content Placeholder 4"/>
          <p:cNvSpPr>
            <a:spLocks noGrp="1"/>
          </p:cNvSpPr>
          <p:nvPr>
            <p:ph idx="1"/>
          </p:nvPr>
        </p:nvSpPr>
        <p:spPr>
          <a:xfrm>
            <a:off x="380999" y="1145219"/>
            <a:ext cx="8048625" cy="4874581"/>
          </a:xfrm>
        </p:spPr>
        <p:txBody>
          <a:bodyPr/>
          <a:lstStyle/>
          <a:p>
            <a:r>
              <a:rPr lang="en-US" sz="2000" dirty="0"/>
              <a:t>App for Android and IOS</a:t>
            </a:r>
          </a:p>
          <a:p>
            <a:r>
              <a:rPr lang="en-US" sz="2000" dirty="0"/>
              <a:t>Customize settings for your needs</a:t>
            </a:r>
          </a:p>
          <a:p>
            <a:pPr lvl="1"/>
            <a:r>
              <a:rPr lang="en-US" sz="1800" dirty="0"/>
              <a:t>Enable celebrations when achievements are reached</a:t>
            </a:r>
          </a:p>
          <a:p>
            <a:r>
              <a:rPr lang="en-US" sz="2000" dirty="0"/>
              <a:t>Chrome extension to create tasks as you think of them from any web page.</a:t>
            </a:r>
          </a:p>
          <a:p>
            <a:r>
              <a:rPr lang="en-US" sz="2000" dirty="0"/>
              <a:t>Install GQueues on your Google account to open it from Apps menu</a:t>
            </a:r>
          </a:p>
          <a:p>
            <a:r>
              <a:rPr lang="en-US" sz="2000" dirty="0"/>
              <a:t>Export data to a CSV file for backup</a:t>
            </a:r>
          </a:p>
          <a:p>
            <a:pPr lvl="1"/>
            <a:r>
              <a:rPr lang="en-US" sz="1800" dirty="0"/>
              <a:t>Team Queues and Shared Queues must be exported separately</a:t>
            </a:r>
          </a:p>
          <a:p>
            <a:r>
              <a:rPr lang="en-US" sz="2000" dirty="0"/>
              <a:t>Google workspace Add-on</a:t>
            </a:r>
          </a:p>
          <a:p>
            <a:pPr lvl="1"/>
            <a:r>
              <a:rPr lang="en-US" sz="1800" dirty="0"/>
              <a:t>Manage tasks directly inside Gmail, Google Calendar, and Google Drive</a:t>
            </a:r>
          </a:p>
          <a:p>
            <a:endParaRPr lang="en-US" dirty="0"/>
          </a:p>
          <a:p>
            <a:endParaRPr lang="en-US" dirty="0"/>
          </a:p>
        </p:txBody>
      </p:sp>
      <p:pic>
        <p:nvPicPr>
          <p:cNvPr id="3" name="Picture 2">
            <a:extLst>
              <a:ext uri="{FF2B5EF4-FFF2-40B4-BE49-F238E27FC236}">
                <a16:creationId xmlns:a16="http://schemas.microsoft.com/office/drawing/2014/main" id="{96243AB0-417D-41DB-87EC-0B3A5A14A145}"/>
              </a:ext>
            </a:extLst>
          </p:cNvPr>
          <p:cNvPicPr>
            <a:picLocks noChangeAspect="1"/>
          </p:cNvPicPr>
          <p:nvPr/>
        </p:nvPicPr>
        <p:blipFill>
          <a:blip r:embed="rId2"/>
          <a:stretch>
            <a:fillRect/>
          </a:stretch>
        </p:blipFill>
        <p:spPr>
          <a:xfrm>
            <a:off x="8482012" y="407193"/>
            <a:ext cx="2426563" cy="3550445"/>
          </a:xfrm>
          <a:prstGeom prst="rect">
            <a:avLst/>
          </a:prstGeom>
        </p:spPr>
      </p:pic>
    </p:spTree>
    <p:extLst>
      <p:ext uri="{BB962C8B-B14F-4D97-AF65-F5344CB8AC3E}">
        <p14:creationId xmlns:p14="http://schemas.microsoft.com/office/powerpoint/2010/main" val="12306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Questions?</a:t>
            </a:r>
          </a:p>
        </p:txBody>
      </p:sp>
    </p:spTree>
    <p:extLst>
      <p:ext uri="{BB962C8B-B14F-4D97-AF65-F5344CB8AC3E}">
        <p14:creationId xmlns:p14="http://schemas.microsoft.com/office/powerpoint/2010/main" val="254636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53C1A8-7639-4B33-B621-3BA2B3317821}"/>
              </a:ext>
            </a:extLst>
          </p:cNvPr>
          <p:cNvSpPr/>
          <p:nvPr/>
        </p:nvSpPr>
        <p:spPr>
          <a:xfrm>
            <a:off x="0" y="4221858"/>
            <a:ext cx="12192000" cy="1934599"/>
          </a:xfrm>
          <a:prstGeom prst="rect">
            <a:avLst/>
          </a:prstGeom>
          <a:solidFill>
            <a:srgbClr val="7030A0"/>
          </a:solid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a:solidFill>
                <a:schemeClr val="tx2"/>
              </a:solidFill>
            </a:endParaRPr>
          </a:p>
        </p:txBody>
      </p:sp>
      <p:pic>
        <p:nvPicPr>
          <p:cNvPr id="3" name="Picture 2">
            <a:extLst>
              <a:ext uri="{FF2B5EF4-FFF2-40B4-BE49-F238E27FC236}">
                <a16:creationId xmlns:a16="http://schemas.microsoft.com/office/drawing/2014/main" id="{101DF05A-1F3C-475B-B662-C04A73B3B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81" y="1848839"/>
            <a:ext cx="11752672" cy="1934597"/>
          </a:xfrm>
          <a:prstGeom prst="rect">
            <a:avLst/>
          </a:prstGeom>
        </p:spPr>
      </p:pic>
      <p:sp>
        <p:nvSpPr>
          <p:cNvPr id="4" name="TextBox 3">
            <a:extLst>
              <a:ext uri="{FF2B5EF4-FFF2-40B4-BE49-F238E27FC236}">
                <a16:creationId xmlns:a16="http://schemas.microsoft.com/office/drawing/2014/main" id="{A5E30D98-17D7-4B65-B5CA-88A78E7D6CD7}"/>
              </a:ext>
            </a:extLst>
          </p:cNvPr>
          <p:cNvSpPr txBox="1"/>
          <p:nvPr/>
        </p:nvSpPr>
        <p:spPr>
          <a:xfrm>
            <a:off x="3579031" y="265987"/>
            <a:ext cx="5135508" cy="1231106"/>
          </a:xfrm>
          <a:prstGeom prst="rect">
            <a:avLst/>
          </a:prstGeom>
          <a:noFill/>
        </p:spPr>
        <p:txBody>
          <a:bodyPr wrap="none" lIns="0" tIns="0" rIns="0" bIns="0" rtlCol="0">
            <a:spAutoFit/>
          </a:bodyPr>
          <a:lstStyle/>
          <a:p>
            <a:pPr algn="ctr"/>
            <a:r>
              <a:rPr lang="en-US" sz="8000" dirty="0">
                <a:solidFill>
                  <a:srgbClr val="7030A0"/>
                </a:solidFill>
              </a:rPr>
              <a:t>Thank You!</a:t>
            </a:r>
          </a:p>
        </p:txBody>
      </p:sp>
      <p:sp>
        <p:nvSpPr>
          <p:cNvPr id="6" name="Rectangle 2">
            <a:extLst>
              <a:ext uri="{FF2B5EF4-FFF2-40B4-BE49-F238E27FC236}">
                <a16:creationId xmlns:a16="http://schemas.microsoft.com/office/drawing/2014/main" id="{F5CA10FD-3A7F-4893-BA88-1579D35FE98E}"/>
              </a:ext>
            </a:extLst>
          </p:cNvPr>
          <p:cNvSpPr>
            <a:spLocks noChangeArrowheads="1"/>
          </p:cNvSpPr>
          <p:nvPr/>
        </p:nvSpPr>
        <p:spPr bwMode="auto">
          <a:xfrm>
            <a:off x="378047" y="2159299"/>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dirty="0"/>
          </a:p>
        </p:txBody>
      </p:sp>
      <p:sp>
        <p:nvSpPr>
          <p:cNvPr id="9" name="Rectangle 3">
            <a:extLst>
              <a:ext uri="{FF2B5EF4-FFF2-40B4-BE49-F238E27FC236}">
                <a16:creationId xmlns:a16="http://schemas.microsoft.com/office/drawing/2014/main" id="{0F97CA51-C9D2-42CC-ABED-F679EFD1AC34}"/>
              </a:ext>
            </a:extLst>
          </p:cNvPr>
          <p:cNvSpPr>
            <a:spLocks noChangeArrowheads="1"/>
          </p:cNvSpPr>
          <p:nvPr/>
        </p:nvSpPr>
        <p:spPr bwMode="auto">
          <a:xfrm>
            <a:off x="378047" y="330653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dirty="0"/>
          </a:p>
        </p:txBody>
      </p:sp>
    </p:spTree>
    <p:extLst>
      <p:ext uri="{BB962C8B-B14F-4D97-AF65-F5344CB8AC3E}">
        <p14:creationId xmlns:p14="http://schemas.microsoft.com/office/powerpoint/2010/main" val="3874553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0A12-5A79-431B-AAB3-A563E0BF7B91}"/>
              </a:ext>
            </a:extLst>
          </p:cNvPr>
          <p:cNvSpPr>
            <a:spLocks noGrp="1"/>
          </p:cNvSpPr>
          <p:nvPr>
            <p:ph type="title"/>
          </p:nvPr>
        </p:nvSpPr>
        <p:spPr/>
        <p:txBody>
          <a:bodyPr/>
          <a:lstStyle/>
          <a:p>
            <a:r>
              <a:rPr lang="en-US" dirty="0"/>
              <a:t>End logo slide</a:t>
            </a:r>
          </a:p>
        </p:txBody>
      </p:sp>
    </p:spTree>
    <p:extLst>
      <p:ext uri="{BB962C8B-B14F-4D97-AF65-F5344CB8AC3E}">
        <p14:creationId xmlns:p14="http://schemas.microsoft.com/office/powerpoint/2010/main" val="18802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Google Search</a:t>
            </a:r>
          </a:p>
        </p:txBody>
      </p:sp>
    </p:spTree>
    <p:extLst>
      <p:ext uri="{BB962C8B-B14F-4D97-AF65-F5344CB8AC3E}">
        <p14:creationId xmlns:p14="http://schemas.microsoft.com/office/powerpoint/2010/main" val="17849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Google Site Search</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123407"/>
            <a:ext cx="5190307" cy="4896394"/>
          </a:xfrm>
        </p:spPr>
        <p:txBody>
          <a:bodyPr lIns="0" tIns="0" rIns="0" bIns="0" anchor="t"/>
          <a:lstStyle/>
          <a:p>
            <a:r>
              <a:rPr lang="en-US" sz="2000" dirty="0">
                <a:latin typeface="Arial"/>
                <a:cs typeface="Arial"/>
              </a:rPr>
              <a:t>Want to search a certain site for keywords?</a:t>
            </a:r>
          </a:p>
          <a:p>
            <a:r>
              <a:rPr lang="en-US" sz="2000" dirty="0">
                <a:latin typeface="Arial"/>
                <a:cs typeface="Arial"/>
              </a:rPr>
              <a:t>Use Google Site Search</a:t>
            </a:r>
          </a:p>
          <a:p>
            <a:r>
              <a:rPr lang="en-US" sz="2000" dirty="0">
                <a:latin typeface="Arial"/>
                <a:cs typeface="Arial"/>
              </a:rPr>
              <a:t>Here are some examples:</a:t>
            </a:r>
          </a:p>
          <a:p>
            <a:pPr lvl="1"/>
            <a:r>
              <a:rPr lang="en-US" sz="1800" dirty="0">
                <a:latin typeface="Arial"/>
                <a:cs typeface="Arial"/>
              </a:rPr>
              <a:t>site:cnn.com gas prices</a:t>
            </a:r>
          </a:p>
          <a:p>
            <a:pPr lvl="1"/>
            <a:r>
              <a:rPr lang="en-US" sz="1800" dirty="0">
                <a:latin typeface="Arial"/>
                <a:cs typeface="Arial"/>
              </a:rPr>
              <a:t>site:facebook.com Robert Downey Jr</a:t>
            </a:r>
          </a:p>
          <a:p>
            <a:pPr lvl="1"/>
            <a:r>
              <a:rPr lang="en-US" sz="1800" dirty="0">
                <a:latin typeface="Arial"/>
                <a:cs typeface="Arial"/>
              </a:rPr>
              <a:t>site:Wikipedia.com artificial intelligence</a:t>
            </a:r>
          </a:p>
          <a:p>
            <a:pPr marL="0" indent="0">
              <a:buNone/>
            </a:pPr>
            <a:endParaRPr lang="en-US" sz="1800" dirty="0">
              <a:cs typeface="Arial" panose="020B0604020202020204" pitchFamily="34" charset="0"/>
            </a:endParaRPr>
          </a:p>
          <a:p>
            <a:pPr marL="227965" indent="-227965"/>
            <a:endParaRPr lang="en-US" sz="1800" dirty="0">
              <a:cs typeface="Arial" panose="020B0604020202020204" pitchFamily="34" charset="0"/>
            </a:endParaRPr>
          </a:p>
          <a:p>
            <a:pPr marL="227965" indent="-227965"/>
            <a:endParaRPr lang="en-US" sz="1800" b="1" dirty="0">
              <a:cs typeface="Arial" panose="020B0604020202020204" pitchFamily="34" charset="0"/>
            </a:endParaRPr>
          </a:p>
          <a:p>
            <a:pPr marL="456565" lvl="1" indent="0">
              <a:buNone/>
            </a:pPr>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50BCA51F-0550-4AD6-BEA4-293B8638C9D5}"/>
              </a:ext>
            </a:extLst>
          </p:cNvPr>
          <p:cNvPicPr>
            <a:picLocks noChangeAspect="1"/>
          </p:cNvPicPr>
          <p:nvPr/>
        </p:nvPicPr>
        <p:blipFill>
          <a:blip r:embed="rId2"/>
          <a:stretch>
            <a:fillRect/>
          </a:stretch>
        </p:blipFill>
        <p:spPr>
          <a:xfrm>
            <a:off x="5937068" y="511630"/>
            <a:ext cx="5508171" cy="5508171"/>
          </a:xfrm>
          <a:prstGeom prst="rect">
            <a:avLst/>
          </a:prstGeom>
          <a:effectLst>
            <a:glow rad="101600">
              <a:schemeClr val="tx1">
                <a:alpha val="60000"/>
              </a:schemeClr>
            </a:glow>
          </a:effectLst>
        </p:spPr>
      </p:pic>
    </p:spTree>
    <p:extLst>
      <p:ext uri="{BB962C8B-B14F-4D97-AF65-F5344CB8AC3E}">
        <p14:creationId xmlns:p14="http://schemas.microsoft.com/office/powerpoint/2010/main" val="123152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Google Calculator</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309607"/>
            <a:ext cx="10725024" cy="4710193"/>
          </a:xfrm>
        </p:spPr>
        <p:txBody>
          <a:bodyPr lIns="0" tIns="0" rIns="0" bIns="0" anchor="t"/>
          <a:lstStyle/>
          <a:p>
            <a:r>
              <a:rPr lang="en-US" sz="2000" dirty="0"/>
              <a:t>You can type a formula into the search bar to do your calculations for you without opening your calculator on your computer. </a:t>
            </a:r>
          </a:p>
          <a:p>
            <a:pPr marL="0" indent="0">
              <a:buNone/>
            </a:pPr>
            <a:endParaRPr lang="en-US" sz="2000" dirty="0"/>
          </a:p>
          <a:p>
            <a:endParaRPr lang="en-US" sz="2000" dirty="0"/>
          </a:p>
        </p:txBody>
      </p:sp>
      <p:pic>
        <p:nvPicPr>
          <p:cNvPr id="6" name="Picture 5">
            <a:extLst>
              <a:ext uri="{FF2B5EF4-FFF2-40B4-BE49-F238E27FC236}">
                <a16:creationId xmlns:a16="http://schemas.microsoft.com/office/drawing/2014/main" id="{8F8E9E16-D1FA-453D-BCE2-3F0598DDE406}"/>
              </a:ext>
            </a:extLst>
          </p:cNvPr>
          <p:cNvPicPr>
            <a:picLocks noChangeAspect="1"/>
          </p:cNvPicPr>
          <p:nvPr/>
        </p:nvPicPr>
        <p:blipFill>
          <a:blip r:embed="rId2"/>
          <a:stretch>
            <a:fillRect/>
          </a:stretch>
        </p:blipFill>
        <p:spPr>
          <a:xfrm>
            <a:off x="2455817" y="2141330"/>
            <a:ext cx="6903176" cy="4037265"/>
          </a:xfrm>
          <a:prstGeom prst="rect">
            <a:avLst/>
          </a:prstGeom>
          <a:effectLst>
            <a:glow rad="101600">
              <a:schemeClr val="tx1">
                <a:alpha val="60000"/>
              </a:schemeClr>
            </a:glow>
          </a:effectLst>
        </p:spPr>
      </p:pic>
    </p:spTree>
    <p:extLst>
      <p:ext uri="{BB962C8B-B14F-4D97-AF65-F5344CB8AC3E}">
        <p14:creationId xmlns:p14="http://schemas.microsoft.com/office/powerpoint/2010/main" val="360247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 a Timer</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114236"/>
            <a:ext cx="4711784" cy="4905564"/>
          </a:xfrm>
        </p:spPr>
        <p:txBody>
          <a:bodyPr/>
          <a:lstStyle/>
          <a:p>
            <a:r>
              <a:rPr lang="en-US" sz="2000" dirty="0"/>
              <a:t>Just type timer into the search to launch an embedded timer tool</a:t>
            </a:r>
          </a:p>
          <a:p>
            <a:pPr lvl="1"/>
            <a:r>
              <a:rPr lang="en-US" sz="1467" dirty="0"/>
              <a:t>Default is 5 minutes.</a:t>
            </a:r>
          </a:p>
          <a:p>
            <a:pPr lvl="1"/>
            <a:r>
              <a:rPr lang="en-US" sz="1467" dirty="0"/>
              <a:t>Enter the time you want to set and click start.</a:t>
            </a:r>
          </a:p>
          <a:p>
            <a:r>
              <a:rPr lang="en-US" sz="2000" dirty="0"/>
              <a:t>There is also a stopwatch option</a:t>
            </a:r>
            <a:endParaRPr lang="en-US" sz="1467" dirty="0"/>
          </a:p>
          <a:p>
            <a:r>
              <a:rPr lang="en-US" sz="2000" dirty="0"/>
              <a:t>If you want to set a timer for 55 minutes type: timer 55 min</a:t>
            </a:r>
          </a:p>
          <a:p>
            <a:pPr lvl="1"/>
            <a:r>
              <a:rPr lang="en-US" sz="1467" dirty="0"/>
              <a:t>It will start counting down immediately.</a:t>
            </a:r>
          </a:p>
          <a:p>
            <a:pPr lvl="1"/>
            <a:r>
              <a:rPr lang="en-US" sz="1467" dirty="0"/>
              <a:t>It will make a loud beeping sound when it hits zero. Make sure your speakers are turned on!</a:t>
            </a:r>
          </a:p>
          <a:p>
            <a:pPr marL="0" indent="0">
              <a:buNone/>
            </a:pPr>
            <a:endParaRPr lang="en-US" sz="2000" dirty="0"/>
          </a:p>
        </p:txBody>
      </p:sp>
      <p:pic>
        <p:nvPicPr>
          <p:cNvPr id="5" name="Picture 4">
            <a:extLst>
              <a:ext uri="{FF2B5EF4-FFF2-40B4-BE49-F238E27FC236}">
                <a16:creationId xmlns:a16="http://schemas.microsoft.com/office/drawing/2014/main" id="{110A1AD5-C844-4F53-85E4-77F435968C8B}"/>
              </a:ext>
            </a:extLst>
          </p:cNvPr>
          <p:cNvPicPr>
            <a:picLocks noChangeAspect="1"/>
          </p:cNvPicPr>
          <p:nvPr/>
        </p:nvPicPr>
        <p:blipFill>
          <a:blip r:embed="rId2"/>
          <a:stretch>
            <a:fillRect/>
          </a:stretch>
        </p:blipFill>
        <p:spPr>
          <a:xfrm>
            <a:off x="5643847" y="563332"/>
            <a:ext cx="4651534" cy="2484704"/>
          </a:xfrm>
          <a:prstGeom prst="rect">
            <a:avLst/>
          </a:prstGeom>
          <a:effectLst>
            <a:glow rad="101600">
              <a:schemeClr val="tx1">
                <a:alpha val="60000"/>
              </a:schemeClr>
            </a:glow>
          </a:effectLst>
        </p:spPr>
      </p:pic>
      <p:pic>
        <p:nvPicPr>
          <p:cNvPr id="8" name="Picture 7">
            <a:extLst>
              <a:ext uri="{FF2B5EF4-FFF2-40B4-BE49-F238E27FC236}">
                <a16:creationId xmlns:a16="http://schemas.microsoft.com/office/drawing/2014/main" id="{268CB91C-78DC-4882-8F77-D2FED8762862}"/>
              </a:ext>
            </a:extLst>
          </p:cNvPr>
          <p:cNvPicPr>
            <a:picLocks noChangeAspect="1"/>
          </p:cNvPicPr>
          <p:nvPr/>
        </p:nvPicPr>
        <p:blipFill>
          <a:blip r:embed="rId3"/>
          <a:stretch>
            <a:fillRect/>
          </a:stretch>
        </p:blipFill>
        <p:spPr>
          <a:xfrm>
            <a:off x="5643847" y="3558678"/>
            <a:ext cx="4651534" cy="2534701"/>
          </a:xfrm>
          <a:prstGeom prst="rect">
            <a:avLst/>
          </a:prstGeom>
          <a:effectLst>
            <a:glow rad="101600">
              <a:schemeClr val="tx1">
                <a:alpha val="60000"/>
              </a:schemeClr>
            </a:glow>
          </a:effectLst>
        </p:spPr>
      </p:pic>
      <p:sp>
        <p:nvSpPr>
          <p:cNvPr id="9" name="Rectangle 8">
            <a:extLst>
              <a:ext uri="{FF2B5EF4-FFF2-40B4-BE49-F238E27FC236}">
                <a16:creationId xmlns:a16="http://schemas.microsoft.com/office/drawing/2014/main" id="{2F5CF450-49B3-41A0-8007-6CEF89A4D341}"/>
              </a:ext>
            </a:extLst>
          </p:cNvPr>
          <p:cNvSpPr/>
          <p:nvPr/>
        </p:nvSpPr>
        <p:spPr>
          <a:xfrm>
            <a:off x="8502103" y="1471518"/>
            <a:ext cx="896233" cy="266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06318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Convert Time Zones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090013"/>
            <a:ext cx="4923731" cy="4929787"/>
          </a:xfrm>
        </p:spPr>
        <p:txBody>
          <a:bodyPr/>
          <a:lstStyle/>
          <a:p>
            <a:r>
              <a:rPr lang="en-US" sz="1800" dirty="0"/>
              <a:t>Need to setup a meeting with people in a different time zone?</a:t>
            </a:r>
          </a:p>
          <a:p>
            <a:r>
              <a:rPr lang="en-US" sz="1800" dirty="0"/>
              <a:t>Google is great at identifying time zones or converting time.</a:t>
            </a:r>
          </a:p>
          <a:p>
            <a:r>
              <a:rPr lang="en-US" sz="1800" dirty="0"/>
              <a:t>Here are some examples you can try:</a:t>
            </a:r>
          </a:p>
          <a:p>
            <a:pPr lvl="1"/>
            <a:r>
              <a:rPr lang="en-US" sz="1267" dirty="0"/>
              <a:t>What time is it in Paris?</a:t>
            </a:r>
          </a:p>
          <a:p>
            <a:pPr lvl="1"/>
            <a:r>
              <a:rPr lang="en-US" sz="1267" dirty="0"/>
              <a:t>convert 7:30am to Paris</a:t>
            </a:r>
          </a:p>
          <a:p>
            <a:pPr lvl="1"/>
            <a:r>
              <a:rPr lang="en-US" sz="1267" dirty="0"/>
              <a:t>convert 8:30 am ist to cst</a:t>
            </a:r>
          </a:p>
          <a:p>
            <a:pPr lvl="1"/>
            <a:r>
              <a:rPr lang="en-US" sz="1267" dirty="0"/>
              <a:t>convert 7:00 am est to pst</a:t>
            </a:r>
          </a:p>
          <a:p>
            <a:pPr lvl="1"/>
            <a:endParaRPr lang="en-US" sz="1267" dirty="0"/>
          </a:p>
          <a:p>
            <a:pPr lvl="1"/>
            <a:endParaRPr lang="en-US" sz="1267" dirty="0"/>
          </a:p>
          <a:p>
            <a:pPr marL="0" indent="0">
              <a:buNone/>
            </a:pPr>
            <a:endParaRPr lang="en-US" sz="1800" dirty="0"/>
          </a:p>
          <a:p>
            <a:endParaRPr lang="en-US" sz="1800" dirty="0"/>
          </a:p>
          <a:p>
            <a:endParaRPr lang="en-US" sz="1800" b="1" dirty="0"/>
          </a:p>
          <a:p>
            <a:pPr marL="457189" lvl="1" indent="0">
              <a:buNone/>
            </a:pPr>
            <a:endParaRPr lang="en-US" dirty="0"/>
          </a:p>
        </p:txBody>
      </p:sp>
      <p:pic>
        <p:nvPicPr>
          <p:cNvPr id="5" name="Picture 4">
            <a:extLst>
              <a:ext uri="{FF2B5EF4-FFF2-40B4-BE49-F238E27FC236}">
                <a16:creationId xmlns:a16="http://schemas.microsoft.com/office/drawing/2014/main" id="{9A7B4BAE-60A2-4348-A203-F03F9CD74BF7}"/>
              </a:ext>
            </a:extLst>
          </p:cNvPr>
          <p:cNvPicPr>
            <a:picLocks noChangeAspect="1"/>
          </p:cNvPicPr>
          <p:nvPr/>
        </p:nvPicPr>
        <p:blipFill>
          <a:blip r:embed="rId2"/>
          <a:stretch>
            <a:fillRect/>
          </a:stretch>
        </p:blipFill>
        <p:spPr>
          <a:xfrm>
            <a:off x="6412911" y="4680816"/>
            <a:ext cx="4820344" cy="1338984"/>
          </a:xfrm>
          <a:prstGeom prst="rect">
            <a:avLst/>
          </a:prstGeom>
          <a:effectLst>
            <a:glow rad="101600">
              <a:schemeClr val="tx1">
                <a:alpha val="60000"/>
              </a:schemeClr>
            </a:glow>
          </a:effectLst>
        </p:spPr>
      </p:pic>
      <p:pic>
        <p:nvPicPr>
          <p:cNvPr id="8" name="Picture 7">
            <a:extLst>
              <a:ext uri="{FF2B5EF4-FFF2-40B4-BE49-F238E27FC236}">
                <a16:creationId xmlns:a16="http://schemas.microsoft.com/office/drawing/2014/main" id="{2D4E9DD1-784D-48FF-BE19-29B38511EBCE}"/>
              </a:ext>
            </a:extLst>
          </p:cNvPr>
          <p:cNvPicPr>
            <a:picLocks noChangeAspect="1"/>
          </p:cNvPicPr>
          <p:nvPr/>
        </p:nvPicPr>
        <p:blipFill>
          <a:blip r:embed="rId3"/>
          <a:stretch>
            <a:fillRect/>
          </a:stretch>
        </p:blipFill>
        <p:spPr>
          <a:xfrm>
            <a:off x="6412909" y="3080783"/>
            <a:ext cx="4820344" cy="1292287"/>
          </a:xfrm>
          <a:prstGeom prst="rect">
            <a:avLst/>
          </a:prstGeom>
          <a:effectLst>
            <a:glow rad="101600">
              <a:schemeClr val="tx1">
                <a:alpha val="60000"/>
              </a:schemeClr>
            </a:glow>
          </a:effectLst>
        </p:spPr>
      </p:pic>
      <p:pic>
        <p:nvPicPr>
          <p:cNvPr id="11" name="Picture 10">
            <a:extLst>
              <a:ext uri="{FF2B5EF4-FFF2-40B4-BE49-F238E27FC236}">
                <a16:creationId xmlns:a16="http://schemas.microsoft.com/office/drawing/2014/main" id="{F20C4FC1-4D81-496F-AA97-DC48C6B4DE69}"/>
              </a:ext>
            </a:extLst>
          </p:cNvPr>
          <p:cNvPicPr>
            <a:picLocks noChangeAspect="1"/>
          </p:cNvPicPr>
          <p:nvPr/>
        </p:nvPicPr>
        <p:blipFill>
          <a:blip r:embed="rId4"/>
          <a:stretch>
            <a:fillRect/>
          </a:stretch>
        </p:blipFill>
        <p:spPr>
          <a:xfrm>
            <a:off x="6412909" y="1287269"/>
            <a:ext cx="4820345" cy="1484506"/>
          </a:xfrm>
          <a:prstGeom prst="rect">
            <a:avLst/>
          </a:prstGeom>
          <a:effectLst>
            <a:glow rad="101600">
              <a:schemeClr val="tx1">
                <a:alpha val="60000"/>
              </a:schemeClr>
            </a:glow>
          </a:effectLst>
        </p:spPr>
      </p:pic>
    </p:spTree>
    <p:extLst>
      <p:ext uri="{BB962C8B-B14F-4D97-AF65-F5344CB8AC3E}">
        <p14:creationId xmlns:p14="http://schemas.microsoft.com/office/powerpoint/2010/main" val="35995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Conversions and Measurements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144514"/>
            <a:ext cx="5317347" cy="4875286"/>
          </a:xfrm>
        </p:spPr>
        <p:txBody>
          <a:bodyPr/>
          <a:lstStyle/>
          <a:p>
            <a:r>
              <a:rPr lang="en-US" sz="2000" dirty="0"/>
              <a:t>There are so many ways you can use the convert feature. Here are some examples:</a:t>
            </a:r>
          </a:p>
          <a:p>
            <a:pPr lvl="1"/>
            <a:r>
              <a:rPr lang="en-US" sz="1467" dirty="0"/>
              <a:t>Miles to Kilometers</a:t>
            </a:r>
          </a:p>
          <a:p>
            <a:pPr lvl="1"/>
            <a:r>
              <a:rPr lang="en-US" sz="1467" dirty="0"/>
              <a:t>Tablespoons to Cups</a:t>
            </a:r>
          </a:p>
          <a:p>
            <a:pPr lvl="1"/>
            <a:r>
              <a:rPr lang="en-US" sz="1467" dirty="0"/>
              <a:t>Pounds to Stone</a:t>
            </a:r>
          </a:p>
          <a:p>
            <a:pPr lvl="1"/>
            <a:r>
              <a:rPr lang="en-US" sz="1467" dirty="0"/>
              <a:t>Ounces to Grams</a:t>
            </a:r>
          </a:p>
          <a:p>
            <a:r>
              <a:rPr lang="en-US" sz="2000" dirty="0"/>
              <a:t>Maybe you need to know how many teaspoons are in ½ cup.</a:t>
            </a:r>
          </a:p>
          <a:p>
            <a:r>
              <a:rPr lang="en-US" sz="2000" dirty="0"/>
              <a:t>This feature is also available in the Chrome mobile browser</a:t>
            </a:r>
          </a:p>
          <a:p>
            <a:pPr lvl="1"/>
            <a:endParaRPr lang="en-US" sz="1267" dirty="0"/>
          </a:p>
          <a:p>
            <a:pPr lvl="1"/>
            <a:endParaRPr lang="en-US" sz="1267" dirty="0"/>
          </a:p>
          <a:p>
            <a:endParaRPr lang="en-US" sz="1800" dirty="0"/>
          </a:p>
          <a:p>
            <a:endParaRPr lang="en-US" sz="1800" b="1" dirty="0"/>
          </a:p>
          <a:p>
            <a:pPr marL="457189" lvl="1" indent="0">
              <a:buNone/>
            </a:pPr>
            <a:endParaRPr lang="en-US" dirty="0"/>
          </a:p>
        </p:txBody>
      </p:sp>
      <p:pic>
        <p:nvPicPr>
          <p:cNvPr id="6" name="Picture 5">
            <a:extLst>
              <a:ext uri="{FF2B5EF4-FFF2-40B4-BE49-F238E27FC236}">
                <a16:creationId xmlns:a16="http://schemas.microsoft.com/office/drawing/2014/main" id="{B918AC66-DF33-43FA-A176-48870B0BD3AB}"/>
              </a:ext>
            </a:extLst>
          </p:cNvPr>
          <p:cNvPicPr>
            <a:picLocks noChangeAspect="1"/>
          </p:cNvPicPr>
          <p:nvPr/>
        </p:nvPicPr>
        <p:blipFill>
          <a:blip r:embed="rId2"/>
          <a:stretch>
            <a:fillRect/>
          </a:stretch>
        </p:blipFill>
        <p:spPr>
          <a:xfrm>
            <a:off x="6493655" y="2523428"/>
            <a:ext cx="3890798" cy="1905981"/>
          </a:xfrm>
          <a:prstGeom prst="rect">
            <a:avLst/>
          </a:prstGeom>
          <a:effectLst>
            <a:glow rad="101600">
              <a:schemeClr val="tx1">
                <a:alpha val="60000"/>
              </a:schemeClr>
            </a:glow>
          </a:effectLst>
        </p:spPr>
      </p:pic>
      <p:pic>
        <p:nvPicPr>
          <p:cNvPr id="13" name="Picture 12">
            <a:extLst>
              <a:ext uri="{FF2B5EF4-FFF2-40B4-BE49-F238E27FC236}">
                <a16:creationId xmlns:a16="http://schemas.microsoft.com/office/drawing/2014/main" id="{0F1C36E5-3A33-4D66-B978-8CFD4316CEC7}"/>
              </a:ext>
            </a:extLst>
          </p:cNvPr>
          <p:cNvPicPr>
            <a:picLocks noChangeAspect="1"/>
          </p:cNvPicPr>
          <p:nvPr/>
        </p:nvPicPr>
        <p:blipFill>
          <a:blip r:embed="rId3"/>
          <a:stretch>
            <a:fillRect/>
          </a:stretch>
        </p:blipFill>
        <p:spPr>
          <a:xfrm>
            <a:off x="7920202" y="563332"/>
            <a:ext cx="3890798" cy="1897052"/>
          </a:xfrm>
          <a:prstGeom prst="rect">
            <a:avLst/>
          </a:prstGeom>
          <a:effectLst>
            <a:glow rad="101600">
              <a:schemeClr val="tx1">
                <a:alpha val="60000"/>
              </a:schemeClr>
            </a:glow>
          </a:effectLst>
        </p:spPr>
      </p:pic>
      <p:pic>
        <p:nvPicPr>
          <p:cNvPr id="15" name="Picture 14">
            <a:extLst>
              <a:ext uri="{FF2B5EF4-FFF2-40B4-BE49-F238E27FC236}">
                <a16:creationId xmlns:a16="http://schemas.microsoft.com/office/drawing/2014/main" id="{4FEF20DD-A5C2-4627-91BB-17A33F6E21FC}"/>
              </a:ext>
            </a:extLst>
          </p:cNvPr>
          <p:cNvPicPr>
            <a:picLocks noChangeAspect="1"/>
          </p:cNvPicPr>
          <p:nvPr/>
        </p:nvPicPr>
        <p:blipFill>
          <a:blip r:embed="rId4"/>
          <a:stretch>
            <a:fillRect/>
          </a:stretch>
        </p:blipFill>
        <p:spPr>
          <a:xfrm>
            <a:off x="7920202" y="4492453"/>
            <a:ext cx="3734620" cy="1840570"/>
          </a:xfrm>
          <a:prstGeom prst="rect">
            <a:avLst/>
          </a:prstGeom>
          <a:effectLst>
            <a:glow rad="101600">
              <a:schemeClr val="tx1">
                <a:alpha val="60000"/>
              </a:schemeClr>
            </a:glow>
          </a:effectLst>
        </p:spPr>
      </p:pic>
    </p:spTree>
    <p:extLst>
      <p:ext uri="{BB962C8B-B14F-4D97-AF65-F5344CB8AC3E}">
        <p14:creationId xmlns:p14="http://schemas.microsoft.com/office/powerpoint/2010/main" val="26374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688344F9-CEC2-4A85-9A12-7175325C8AA8}" vid="{89AAF39C-A9A7-459C-8D00-11FAC46A31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58B83F8CC0541BF953F2CF74460B0" ma:contentTypeVersion="2" ma:contentTypeDescription="Create a new document." ma:contentTypeScope="" ma:versionID="a833aa359769e1778e0a919030947fa4">
  <xsd:schema xmlns:xsd="http://www.w3.org/2001/XMLSchema" xmlns:xs="http://www.w3.org/2001/XMLSchema" xmlns:p="http://schemas.microsoft.com/office/2006/metadata/properties" xmlns:ns2="8c63dd0d-1bce-4539-a258-df1ee48baa0a" targetNamespace="http://schemas.microsoft.com/office/2006/metadata/properties" ma:root="true" ma:fieldsID="2b724e027bfc98e618c70eff760f318a" ns2:_="">
    <xsd:import namespace="8c63dd0d-1bce-4539-a258-df1ee48baa0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3dd0d-1bce-4539-a258-df1ee48ba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05EFC4-D5D7-4356-9F62-DCAF70013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3dd0d-1bce-4539-a258-df1ee48ba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9EAF23-0510-4767-A609-CA519EEF22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A1C620E-E8B7-489C-97B5-779C58EC95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7146</TotalTime>
  <Words>2168</Words>
  <Application>Microsoft Office PowerPoint</Application>
  <PresentationFormat>Widescreen</PresentationFormat>
  <Paragraphs>315</Paragraphs>
  <Slides>39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Georgia Pro</vt:lpstr>
      <vt:lpstr>Lucida Handwriting</vt:lpstr>
      <vt:lpstr>Wingdings</vt:lpstr>
      <vt:lpstr>Dell Tech template</vt:lpstr>
      <vt:lpstr>PowerPoint Presentation</vt:lpstr>
      <vt:lpstr>PowerPoint Presentation</vt:lpstr>
      <vt:lpstr>Agenda</vt:lpstr>
      <vt:lpstr>Google Search</vt:lpstr>
      <vt:lpstr>Google Site Search</vt:lpstr>
      <vt:lpstr>Google Calculator</vt:lpstr>
      <vt:lpstr>Set a Timer</vt:lpstr>
      <vt:lpstr>Convert Time Zones</vt:lpstr>
      <vt:lpstr>Conversions and Measurements</vt:lpstr>
      <vt:lpstr>Get nutritional information</vt:lpstr>
      <vt:lpstr>Check the weather</vt:lpstr>
      <vt:lpstr>Check Sports info</vt:lpstr>
      <vt:lpstr>Check Flights</vt:lpstr>
      <vt:lpstr>Track Packages</vt:lpstr>
      <vt:lpstr>Fine tune your searches</vt:lpstr>
      <vt:lpstr>Pac-man</vt:lpstr>
      <vt:lpstr>What else?</vt:lpstr>
      <vt:lpstr>Gmail</vt:lpstr>
      <vt:lpstr>Gmail Search</vt:lpstr>
      <vt:lpstr>Email send features</vt:lpstr>
      <vt:lpstr>Email templates</vt:lpstr>
      <vt:lpstr>Gmail customize settings</vt:lpstr>
      <vt:lpstr>Conversation View</vt:lpstr>
      <vt:lpstr>Remove Unwanted Tabs &amp; Labels</vt:lpstr>
      <vt:lpstr>Vacation Responder</vt:lpstr>
      <vt:lpstr>Share access to Gmail</vt:lpstr>
      <vt:lpstr>Google Calendar</vt:lpstr>
      <vt:lpstr>Calendar settings</vt:lpstr>
      <vt:lpstr>Importing Calendars</vt:lpstr>
      <vt:lpstr>Sharing Calendars</vt:lpstr>
      <vt:lpstr>Meetings</vt:lpstr>
      <vt:lpstr>Daily Agenda</vt:lpstr>
      <vt:lpstr>Keyboard Shortcuts</vt:lpstr>
      <vt:lpstr>GQueues</vt:lpstr>
      <vt:lpstr>GQueues</vt:lpstr>
      <vt:lpstr>GQueues</vt:lpstr>
      <vt:lpstr>Questions?</vt:lpstr>
      <vt:lpstr>PowerPoint Presentation</vt:lpstr>
      <vt:lpstr>End logo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Tips &amp; Tricks</dc:title>
  <dc:creator>Curtis, Miranda</dc:creator>
  <cp:lastModifiedBy>Megan Meuli</cp:lastModifiedBy>
  <cp:revision>321</cp:revision>
  <dcterms:created xsi:type="dcterms:W3CDTF">2022-01-10T19:24:36Z</dcterms:created>
  <dcterms:modified xsi:type="dcterms:W3CDTF">2022-12-28T17:10:52Z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759c52-a6db-4813-b00f-5ea20e29646d_Enabled">
    <vt:lpwstr>true</vt:lpwstr>
  </property>
  <property fmtid="{D5CDD505-2E9C-101B-9397-08002B2CF9AE}" pid="3" name="MSIP_Label_34759c52-a6db-4813-b00f-5ea20e29646d_SetDate">
    <vt:lpwstr>2022-01-10T20:51:50Z</vt:lpwstr>
  </property>
  <property fmtid="{D5CDD505-2E9C-101B-9397-08002B2CF9AE}" pid="4" name="MSIP_Label_34759c52-a6db-4813-b00f-5ea20e29646d_Method">
    <vt:lpwstr>Privileged</vt:lpwstr>
  </property>
  <property fmtid="{D5CDD505-2E9C-101B-9397-08002B2CF9AE}" pid="5" name="MSIP_Label_34759c52-a6db-4813-b00f-5ea20e29646d_Name">
    <vt:lpwstr>Public</vt:lpwstr>
  </property>
  <property fmtid="{D5CDD505-2E9C-101B-9397-08002B2CF9AE}" pid="6" name="MSIP_Label_34759c52-a6db-4813-b00f-5ea20e29646d_SiteId">
    <vt:lpwstr>945c199a-83a2-4e80-9f8c-5a91be5752dd</vt:lpwstr>
  </property>
  <property fmtid="{D5CDD505-2E9C-101B-9397-08002B2CF9AE}" pid="7" name="MSIP_Label_34759c52-a6db-4813-b00f-5ea20e29646d_ActionId">
    <vt:lpwstr>b70af6e1-49ea-4fea-a332-f6f8441c78c7</vt:lpwstr>
  </property>
  <property fmtid="{D5CDD505-2E9C-101B-9397-08002B2CF9AE}" pid="8" name="MSIP_Label_34759c52-a6db-4813-b00f-5ea20e29646d_ContentBits">
    <vt:lpwstr>0</vt:lpwstr>
  </property>
  <property fmtid="{D5CDD505-2E9C-101B-9397-08002B2CF9AE}" pid="9" name="ContentTypeId">
    <vt:lpwstr>0x010100CE358B83F8CC0541BF953F2CF74460B0</vt:lpwstr>
  </property>
</Properties>
</file>